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 id="262" r:id="rId7"/>
    <p:sldId id="257" r:id="rId8"/>
    <p:sldId id="263" r:id="rId9"/>
    <p:sldId id="264" r:id="rId10"/>
    <p:sldId id="265" r:id="rId11"/>
    <p:sldId id="266" r:id="rId12"/>
    <p:sldId id="267" r:id="rId13"/>
    <p:sldId id="268" r:id="rId14"/>
    <p:sldId id="269" r:id="rId15"/>
    <p:sldId id="270" r:id="rId16"/>
    <p:sldId id="271" r:id="rId17"/>
    <p:sldId id="272" r:id="rId18"/>
    <p:sldId id="273" r:id="rId19"/>
    <p:sldId id="278" r:id="rId20"/>
    <p:sldId id="279" r:id="rId21"/>
    <p:sldId id="274" r:id="rId22"/>
    <p:sldId id="275" r:id="rId23"/>
    <p:sldId id="276" r:id="rId24"/>
    <p:sldId id="277" r:id="rId25"/>
    <p:sldId id="258" r:id="rId26"/>
    <p:sldId id="280"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572" y="-4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DBC3D2-BEBE-4621-B543-570708CDC9AC}"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64E9C-E4E5-4456-87E7-EB41133F0EE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BC3D2-BEBE-4621-B543-570708CDC9AC}"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64E9C-E4E5-4456-87E7-EB41133F0E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BC3D2-BEBE-4621-B543-570708CDC9AC}"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64E9C-E4E5-4456-87E7-EB41133F0EE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4/04/2018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39529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4/04/2018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4925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4/04/2018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45337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4/04/2018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38915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4/04/2018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92787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4/04/2018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76656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4/04/2018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31185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4/04/2018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3187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BC3D2-BEBE-4621-B543-570708CDC9AC}"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64E9C-E4E5-4456-87E7-EB41133F0EE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4/04/2018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74681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4/04/2018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330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4/04/2018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007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DBC3D2-BEBE-4621-B543-570708CDC9AC}"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64E9C-E4E5-4456-87E7-EB41133F0EE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DBC3D2-BEBE-4621-B543-570708CDC9AC}"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64E9C-E4E5-4456-87E7-EB41133F0EE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DBC3D2-BEBE-4621-B543-570708CDC9AC}"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64E9C-E4E5-4456-87E7-EB41133F0EE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DBC3D2-BEBE-4621-B543-570708CDC9AC}"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64E9C-E4E5-4456-87E7-EB41133F0E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BC3D2-BEBE-4621-B543-570708CDC9AC}"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64E9C-E4E5-4456-87E7-EB41133F0E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BC3D2-BEBE-4621-B543-570708CDC9AC}"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64E9C-E4E5-4456-87E7-EB41133F0EE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BC3D2-BEBE-4621-B543-570708CDC9AC}"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64E9C-E4E5-4456-87E7-EB41133F0EE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BC3D2-BEBE-4621-B543-570708CDC9AC}" type="datetimeFigureOut">
              <a:rPr lang="en-US" smtClean="0"/>
              <a:t>4/5/2018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64E9C-E4E5-4456-87E7-EB41133F0EE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4/04/2018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19415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75511"/>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944940"/>
            <a:ext cx="4114800" cy="461665"/>
          </a:xfrm>
          <a:prstGeom prst="rect">
            <a:avLst/>
          </a:prstGeom>
          <a:solidFill>
            <a:schemeClr val="bg1">
              <a:lumMod val="95000"/>
            </a:schemeClr>
          </a:solidFill>
        </p:spPr>
        <p:txBody>
          <a:bodyPr wrap="square">
            <a:spAutoFit/>
          </a:bodyPr>
          <a:lstStyle/>
          <a:p>
            <a:pPr algn="r" fontAlgn="auto">
              <a:spcBef>
                <a:spcPts val="0"/>
              </a:spcBef>
              <a:spcAft>
                <a:spcPts val="0"/>
              </a:spcAft>
              <a:defRPr/>
            </a:pPr>
            <a:r>
              <a:rPr lang="en-US" sz="2400" i="1" dirty="0" smtClean="0">
                <a:ln>
                  <a:solidFill>
                    <a:sysClr val="windowText" lastClr="000000"/>
                  </a:solidFill>
                </a:ln>
                <a:effectLst/>
                <a:latin typeface="Baskerville Old Face" pitchFamily="18" charset="0"/>
              </a:rPr>
              <a:t>Surah Al </a:t>
            </a:r>
            <a:r>
              <a:rPr lang="en-US" sz="2400" i="1" dirty="0" err="1" smtClean="0">
                <a:ln>
                  <a:solidFill>
                    <a:sysClr val="windowText" lastClr="000000"/>
                  </a:solidFill>
                </a:ln>
                <a:effectLst/>
                <a:latin typeface="Baskerville Old Face" pitchFamily="18" charset="0"/>
              </a:rPr>
              <a:t>Mudassir</a:t>
            </a:r>
            <a:r>
              <a:rPr lang="en-US" sz="2400" i="1" dirty="0" smtClean="0">
                <a:ln>
                  <a:solidFill>
                    <a:sysClr val="windowText" lastClr="000000"/>
                  </a:solidFill>
                </a:ln>
                <a:effectLst/>
                <a:latin typeface="Baskerville Old Face" pitchFamily="18" charset="0"/>
              </a:rPr>
              <a:t> ,  </a:t>
            </a:r>
            <a:r>
              <a:rPr lang="en-US" sz="2400" i="1" dirty="0" err="1" smtClean="0">
                <a:ln>
                  <a:solidFill>
                    <a:sysClr val="windowText" lastClr="000000"/>
                  </a:solidFill>
                </a:ln>
                <a:effectLst/>
                <a:latin typeface="Baskerville Old Face" pitchFamily="18" charset="0"/>
              </a:rPr>
              <a:t>Ayat</a:t>
            </a:r>
            <a:r>
              <a:rPr lang="en-US" sz="2400" i="1" dirty="0" smtClean="0">
                <a:ln>
                  <a:solidFill>
                    <a:sysClr val="windowText" lastClr="000000"/>
                  </a:solidFill>
                </a:ln>
                <a:effectLst/>
                <a:latin typeface="Baskerville Old Face" pitchFamily="18" charset="0"/>
              </a:rPr>
              <a:t> </a:t>
            </a:r>
            <a:r>
              <a:rPr lang="en-US" sz="2400" i="1" dirty="0" smtClean="0">
                <a:ln>
                  <a:solidFill>
                    <a:sysClr val="windowText" lastClr="000000"/>
                  </a:solidFill>
                </a:ln>
                <a:effectLst/>
                <a:latin typeface="Baskerville Old Face" pitchFamily="18" charset="0"/>
              </a:rPr>
              <a:t>1-7</a:t>
            </a:r>
            <a:endParaRPr lang="en-US" sz="2400" i="1" dirty="0">
              <a:ln>
                <a:solidFill>
                  <a:sysClr val="windowText" lastClr="000000"/>
                </a:solidFill>
              </a:ln>
              <a:effectLst/>
              <a:latin typeface="Baskerville Old Face" pitchFamily="18" charset="0"/>
            </a:endParaRPr>
          </a:p>
        </p:txBody>
      </p:sp>
      <p:sp>
        <p:nvSpPr>
          <p:cNvPr id="5" name="Rectangle 4"/>
          <p:cNvSpPr/>
          <p:nvPr/>
        </p:nvSpPr>
        <p:spPr>
          <a:xfrm>
            <a:off x="152400" y="4045803"/>
            <a:ext cx="8839200" cy="2677656"/>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ms-MY" sz="2400" dirty="0"/>
              <a:t>“Wahai orang yang berselimut!</a:t>
            </a:r>
            <a:r>
              <a:rPr lang="ar-SA" sz="2400" dirty="0"/>
              <a:t>  </a:t>
            </a:r>
            <a:r>
              <a:rPr lang="ms-MY" sz="2400" dirty="0"/>
              <a:t>Bangunlah serta </a:t>
            </a:r>
            <a:r>
              <a:rPr lang="ms-MY" sz="2400" dirty="0" err="1"/>
              <a:t>berilah</a:t>
            </a:r>
            <a:r>
              <a:rPr lang="ms-MY" sz="2400" dirty="0"/>
              <a:t> peringatan dan amaran (kepada umat manusia).</a:t>
            </a:r>
            <a:r>
              <a:rPr lang="ar-SA" sz="2400" dirty="0"/>
              <a:t>  </a:t>
            </a:r>
            <a:r>
              <a:rPr lang="ms-MY" sz="2400" dirty="0"/>
              <a:t>Dan </a:t>
            </a:r>
            <a:r>
              <a:rPr lang="ms-MY" sz="2400" dirty="0" err="1"/>
              <a:t>Tuhanmu</a:t>
            </a:r>
            <a:r>
              <a:rPr lang="ms-MY" sz="2400" dirty="0"/>
              <a:t>, maka ucaplah dan </a:t>
            </a:r>
            <a:r>
              <a:rPr lang="ms-MY" sz="2400" dirty="0" err="1"/>
              <a:t>ingatlah</a:t>
            </a:r>
            <a:r>
              <a:rPr lang="ms-MY" sz="2400" dirty="0"/>
              <a:t> </a:t>
            </a:r>
            <a:r>
              <a:rPr lang="ms-MY" sz="2400" dirty="0" err="1"/>
              <a:t>kebesaran-Nya</a:t>
            </a:r>
            <a:r>
              <a:rPr lang="ms-MY" sz="2400" dirty="0"/>
              <a:t>! Dan </a:t>
            </a:r>
            <a:r>
              <a:rPr lang="ms-MY" sz="2400" dirty="0" err="1"/>
              <a:t>pakaianmu</a:t>
            </a:r>
            <a:r>
              <a:rPr lang="ms-MY" sz="2400" dirty="0"/>
              <a:t>, maka hendaklah engkau bersihkan.  Dan segala kejahatan, maka hendaklah engkau jauhi. Dan janganlah engkau memberi (sesuatu, dengan tujuan hendak) mendapat lebih banyak daripadanya.</a:t>
            </a:r>
            <a:r>
              <a:rPr lang="ar-SA" sz="2400" dirty="0"/>
              <a:t>  </a:t>
            </a:r>
            <a:r>
              <a:rPr lang="ms-MY" sz="2400" dirty="0"/>
              <a:t>Dan bagi </a:t>
            </a:r>
            <a:r>
              <a:rPr lang="ms-MY" sz="2400" dirty="0" err="1"/>
              <a:t>Tuhanmu</a:t>
            </a:r>
            <a:r>
              <a:rPr lang="ms-MY" sz="2400" dirty="0"/>
              <a:t>, maka hendaklah engkau bersabar (terhadap tentangan musuh)!” </a:t>
            </a:r>
            <a:endParaRPr lang="en-MY" sz="2800" dirty="0"/>
          </a:p>
        </p:txBody>
      </p:sp>
      <p:sp>
        <p:nvSpPr>
          <p:cNvPr id="6" name="Rectangle 5"/>
          <p:cNvSpPr/>
          <p:nvPr/>
        </p:nvSpPr>
        <p:spPr>
          <a:xfrm>
            <a:off x="0" y="1830050"/>
            <a:ext cx="9144000" cy="1446550"/>
          </a:xfrm>
          <a:prstGeom prst="rect">
            <a:avLst/>
          </a:prstGeom>
          <a:solidFill>
            <a:srgbClr val="990000">
              <a:alpha val="15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يَا أَيُّهَا الْمُدَّثِّرُ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قُمْ فَأَنذِرْ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وَرَبَّكَ فَكَبِّرْ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وَثِيَابَكَ فَطَهِّرْ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وَالرُّجْزَ فَاهْجُرْ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وَلَا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تَمْنُن تَسْتَكْثِرُ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وَلِرَبِّكَ فَاصْبِرْ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7" name="Flowchart: Connector 6"/>
          <p:cNvSpPr/>
          <p:nvPr/>
        </p:nvSpPr>
        <p:spPr>
          <a:xfrm>
            <a:off x="228600" y="304800"/>
            <a:ext cx="609600" cy="638651"/>
          </a:xfrm>
          <a:prstGeom prst="flowChartConnector">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effectLst>
                  <a:outerShdw blurRad="38100" dist="38100" dir="2700000" algn="tl">
                    <a:srgbClr val="000000">
                      <a:alpha val="43137"/>
                    </a:srgbClr>
                  </a:outerShdw>
                </a:effectLst>
                <a:latin typeface="Arial" pitchFamily="34" charset="0"/>
                <a:cs typeface="Arial" pitchFamily="34" charset="0"/>
              </a:rPr>
              <a:t>2</a:t>
            </a:r>
            <a:endParaRPr lang="en-MY" sz="32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950628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75511"/>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944940"/>
            <a:ext cx="4114800" cy="461665"/>
          </a:xfrm>
          <a:prstGeom prst="rect">
            <a:avLst/>
          </a:prstGeom>
          <a:solidFill>
            <a:schemeClr val="bg1">
              <a:lumMod val="95000"/>
            </a:schemeClr>
          </a:solidFill>
        </p:spPr>
        <p:txBody>
          <a:bodyPr wrap="square">
            <a:spAutoFit/>
          </a:bodyPr>
          <a:lstStyle/>
          <a:p>
            <a:pPr algn="r" fontAlgn="auto">
              <a:spcBef>
                <a:spcPts val="0"/>
              </a:spcBef>
              <a:spcAft>
                <a:spcPts val="0"/>
              </a:spcAft>
              <a:defRPr/>
            </a:pPr>
            <a:r>
              <a:rPr lang="en-US" sz="2400" i="1" dirty="0" smtClean="0">
                <a:ln>
                  <a:solidFill>
                    <a:sysClr val="windowText" lastClr="000000"/>
                  </a:solidFill>
                </a:ln>
                <a:effectLst/>
                <a:latin typeface="Baskerville Old Face" pitchFamily="18" charset="0"/>
              </a:rPr>
              <a:t>Surah Al </a:t>
            </a:r>
            <a:r>
              <a:rPr lang="en-US" sz="2400" i="1" dirty="0" err="1" smtClean="0">
                <a:ln>
                  <a:solidFill>
                    <a:sysClr val="windowText" lastClr="000000"/>
                  </a:solidFill>
                </a:ln>
                <a:effectLst/>
                <a:latin typeface="Baskerville Old Face" pitchFamily="18" charset="0"/>
              </a:rPr>
              <a:t>Muzammil</a:t>
            </a:r>
            <a:r>
              <a:rPr lang="en-US" sz="2400" i="1" dirty="0" smtClean="0">
                <a:ln>
                  <a:solidFill>
                    <a:sysClr val="windowText" lastClr="000000"/>
                  </a:solidFill>
                </a:ln>
                <a:effectLst/>
                <a:latin typeface="Baskerville Old Face" pitchFamily="18" charset="0"/>
              </a:rPr>
              <a:t> ,  </a:t>
            </a:r>
            <a:r>
              <a:rPr lang="en-US" sz="2400" i="1" dirty="0" err="1" smtClean="0">
                <a:ln>
                  <a:solidFill>
                    <a:sysClr val="windowText" lastClr="000000"/>
                  </a:solidFill>
                </a:ln>
                <a:effectLst/>
                <a:latin typeface="Baskerville Old Face" pitchFamily="18" charset="0"/>
              </a:rPr>
              <a:t>Ayat</a:t>
            </a:r>
            <a:r>
              <a:rPr lang="en-US" sz="2400" i="1" dirty="0" smtClean="0">
                <a:ln>
                  <a:solidFill>
                    <a:sysClr val="windowText" lastClr="000000"/>
                  </a:solidFill>
                </a:ln>
                <a:effectLst/>
                <a:latin typeface="Baskerville Old Face" pitchFamily="18" charset="0"/>
              </a:rPr>
              <a:t> </a:t>
            </a:r>
            <a:r>
              <a:rPr lang="en-US" sz="2400" i="1" dirty="0" smtClean="0">
                <a:ln>
                  <a:solidFill>
                    <a:sysClr val="windowText" lastClr="000000"/>
                  </a:solidFill>
                </a:ln>
                <a:effectLst/>
                <a:latin typeface="Baskerville Old Face" pitchFamily="18" charset="0"/>
              </a:rPr>
              <a:t>1-4</a:t>
            </a:r>
            <a:endParaRPr lang="en-US" sz="2400" i="1" dirty="0">
              <a:ln>
                <a:solidFill>
                  <a:sysClr val="windowText" lastClr="000000"/>
                </a:solidFill>
              </a:ln>
              <a:effectLst/>
              <a:latin typeface="Baskerville Old Face" pitchFamily="18" charset="0"/>
            </a:endParaRPr>
          </a:p>
        </p:txBody>
      </p:sp>
      <p:sp>
        <p:nvSpPr>
          <p:cNvPr id="5" name="Rectangle 4"/>
          <p:cNvSpPr/>
          <p:nvPr/>
        </p:nvSpPr>
        <p:spPr>
          <a:xfrm>
            <a:off x="228600" y="4045803"/>
            <a:ext cx="8839200" cy="1938992"/>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ms-MY" sz="2400" dirty="0"/>
              <a:t> “Wahai orang yang berselimut! Bangunlah (sembahyang </a:t>
            </a:r>
            <a:r>
              <a:rPr lang="ms-MY" sz="2400" dirty="0" err="1"/>
              <a:t>Tahajjud</a:t>
            </a:r>
            <a:r>
              <a:rPr lang="ms-MY" sz="2400" dirty="0"/>
              <a:t>) pada waktu malam, selain dari sedikit masa (untuk berehat). Iaitu separuh dari waktu malam, atau kurangkan sedikit dari separuh itu. Ataupun lebihkan (sedikit) daripadanya; dan bacalah Al-Quran dengan </a:t>
            </a:r>
            <a:r>
              <a:rPr lang="ms-MY" sz="2400" dirty="0" err="1"/>
              <a:t>Tartil</a:t>
            </a:r>
            <a:r>
              <a:rPr lang="ms-MY" sz="2400" dirty="0"/>
              <a:t>”.  </a:t>
            </a:r>
            <a:endParaRPr lang="en-MY" sz="2400" dirty="0"/>
          </a:p>
        </p:txBody>
      </p:sp>
      <p:sp>
        <p:nvSpPr>
          <p:cNvPr id="6" name="Rectangle 5"/>
          <p:cNvSpPr/>
          <p:nvPr/>
        </p:nvSpPr>
        <p:spPr>
          <a:xfrm>
            <a:off x="0" y="1906250"/>
            <a:ext cx="9144000" cy="1508105"/>
          </a:xfrm>
          <a:prstGeom prst="rect">
            <a:avLst/>
          </a:prstGeom>
          <a:solidFill>
            <a:srgbClr val="990000">
              <a:alpha val="15000"/>
            </a:srgbClr>
          </a:solidFill>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يَا أَيُّهَا الْمُزَّمِّلُ </a:t>
            </a:r>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قُمِ اللَّيْلَ إِلَّا قَلِيلًا </a:t>
            </a:r>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نِّصْفَهُ أَوِ انقُصْ مِنْهُ قَلِيلًا </a:t>
            </a:r>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a:t>
            </a:r>
            <a:r>
              <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أَوْ زِدْ عَلَيْهِ وَرَتِّلِ الْقُرْآنَ تَرْتِيلًا </a:t>
            </a:r>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a:t>
            </a:r>
            <a:endParaRPr lang="ms-MY" sz="4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7" name="Flowchart: Connector 6"/>
          <p:cNvSpPr/>
          <p:nvPr/>
        </p:nvSpPr>
        <p:spPr>
          <a:xfrm>
            <a:off x="228600" y="304800"/>
            <a:ext cx="609600" cy="638651"/>
          </a:xfrm>
          <a:prstGeom prst="flowChartConnector">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effectLst>
                  <a:outerShdw blurRad="38100" dist="38100" dir="2700000" algn="tl">
                    <a:srgbClr val="000000">
                      <a:alpha val="43137"/>
                    </a:srgbClr>
                  </a:outerShdw>
                </a:effectLst>
                <a:latin typeface="Arial" pitchFamily="34" charset="0"/>
                <a:cs typeface="Arial" pitchFamily="34" charset="0"/>
              </a:rPr>
              <a:t>3</a:t>
            </a:r>
            <a:endParaRPr lang="en-MY" sz="32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950628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28600"/>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Ciri-ciri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eorang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Pemimpin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Berwibawa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191000" y="1849398"/>
            <a:ext cx="4572000" cy="914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Arial Black" pitchFamily="34" charset="0"/>
              </a:rPr>
              <a:t>Ilmu</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Wahyu</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dan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ilmu</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akal</a:t>
            </a:r>
            <a:endParaRPr lang="en-US" sz="2000" b="1" dirty="0" smtClean="0">
              <a:solidFill>
                <a:schemeClr val="tx1"/>
              </a:solidFill>
              <a:latin typeface="Arial Black" pitchFamily="34" charset="0"/>
            </a:endParaRPr>
          </a:p>
        </p:txBody>
      </p:sp>
      <p:sp>
        <p:nvSpPr>
          <p:cNvPr id="5" name="Right Arrow 4"/>
          <p:cNvSpPr/>
          <p:nvPr/>
        </p:nvSpPr>
        <p:spPr>
          <a:xfrm>
            <a:off x="1086592" y="1013176"/>
            <a:ext cx="4628408" cy="1141021"/>
          </a:xfrm>
          <a:prstGeom prst="rightArrow">
            <a:avLst>
              <a:gd name="adj1" fmla="val 74754"/>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Berilmu</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berpengetahuan</a:t>
            </a:r>
            <a:endPar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5-Point Star 5"/>
          <p:cNvSpPr/>
          <p:nvPr/>
        </p:nvSpPr>
        <p:spPr>
          <a:xfrm>
            <a:off x="857992" y="858798"/>
            <a:ext cx="457200" cy="533400"/>
          </a:xfrm>
          <a:prstGeom prst="star5">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t>1</a:t>
            </a:r>
            <a:endParaRPr lang="en-MY" sz="2400" b="1" dirty="0"/>
          </a:p>
        </p:txBody>
      </p:sp>
      <p:sp>
        <p:nvSpPr>
          <p:cNvPr id="7" name="Rectangle 6"/>
          <p:cNvSpPr/>
          <p:nvPr/>
        </p:nvSpPr>
        <p:spPr>
          <a:xfrm>
            <a:off x="4171208" y="3754398"/>
            <a:ext cx="4572000" cy="914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Arial Black" pitchFamily="34" charset="0"/>
              </a:rPr>
              <a:t>Berwawasan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dan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prihatin</a:t>
            </a:r>
            <a:endParaRPr lang="en-US" sz="2000" b="1" dirty="0" smtClean="0">
              <a:solidFill>
                <a:schemeClr val="tx1"/>
              </a:solidFill>
              <a:latin typeface="Arial Black" pitchFamily="34" charset="0"/>
            </a:endParaRPr>
          </a:p>
        </p:txBody>
      </p:sp>
      <p:sp>
        <p:nvSpPr>
          <p:cNvPr id="8" name="Right Arrow 7"/>
          <p:cNvSpPr/>
          <p:nvPr/>
        </p:nvSpPr>
        <p:spPr>
          <a:xfrm>
            <a:off x="1090550" y="2918176"/>
            <a:ext cx="4624450" cy="1141021"/>
          </a:xfrm>
          <a:prstGeom prst="rightArrow">
            <a:avLst>
              <a:gd name="adj1" fmla="val 74754"/>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Sentiasa peka dan melaksanakan </a:t>
            </a:r>
            <a:r>
              <a:rPr lang="fi-FI"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tanggungjawab </a:t>
            </a:r>
            <a:endPar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5-Point Star 8"/>
          <p:cNvSpPr/>
          <p:nvPr/>
        </p:nvSpPr>
        <p:spPr>
          <a:xfrm>
            <a:off x="861950" y="2792497"/>
            <a:ext cx="457200" cy="533400"/>
          </a:xfrm>
          <a:prstGeom prst="star5">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t>2</a:t>
            </a:r>
            <a:endParaRPr lang="en-MY" b="1" dirty="0"/>
          </a:p>
        </p:txBody>
      </p:sp>
      <p:sp>
        <p:nvSpPr>
          <p:cNvPr id="10" name="Rectangle 9"/>
          <p:cNvSpPr/>
          <p:nvPr/>
        </p:nvSpPr>
        <p:spPr>
          <a:xfrm>
            <a:off x="4223658" y="5659398"/>
            <a:ext cx="4572000" cy="914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Arial Black" pitchFamily="34" charset="0"/>
              </a:rPr>
              <a:t>Tunduk</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dan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patuh</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pada</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syariat</a:t>
            </a:r>
            <a:endParaRPr lang="en-US" sz="2000" b="1" dirty="0" smtClean="0">
              <a:solidFill>
                <a:schemeClr val="tx1"/>
              </a:solidFill>
              <a:latin typeface="Arial Black" pitchFamily="34" charset="0"/>
            </a:endParaRPr>
          </a:p>
        </p:txBody>
      </p:sp>
      <p:sp>
        <p:nvSpPr>
          <p:cNvPr id="11" name="Right Arrow 10"/>
          <p:cNvSpPr/>
          <p:nvPr/>
        </p:nvSpPr>
        <p:spPr>
          <a:xfrm>
            <a:off x="1143000" y="4823176"/>
            <a:ext cx="4624450" cy="1141021"/>
          </a:xfrm>
          <a:prstGeom prst="rightArrow">
            <a:avLst>
              <a:gd name="adj1" fmla="val 74754"/>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Membesar dan mengagungkan </a:t>
            </a:r>
          </a:p>
          <a:p>
            <a:pPr algn="ctr"/>
            <a:r>
              <a:rPr lang="fi-FI"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Allah Taala</a:t>
            </a:r>
            <a:endPar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5-Point Star 11"/>
          <p:cNvSpPr/>
          <p:nvPr/>
        </p:nvSpPr>
        <p:spPr>
          <a:xfrm>
            <a:off x="914400" y="4697497"/>
            <a:ext cx="457200" cy="533400"/>
          </a:xfrm>
          <a:prstGeom prst="star5">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t>3</a:t>
            </a:r>
            <a:endParaRPr lang="en-MY" b="1" dirty="0"/>
          </a:p>
        </p:txBody>
      </p:sp>
    </p:spTree>
    <p:extLst>
      <p:ext uri="{BB962C8B-B14F-4D97-AF65-F5344CB8AC3E}">
        <p14:creationId xmlns:p14="http://schemas.microsoft.com/office/powerpoint/2010/main" val="950628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28600"/>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Ciri-ciri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eorang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Pemimpin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191000" y="1849398"/>
            <a:ext cx="4572000" cy="914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Arial Black" pitchFamily="34" charset="0"/>
              </a:rPr>
              <a:t>Bersih</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fizikal</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syaksiah</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dan</a:t>
            </a:r>
            <a:r>
              <a:rPr lang="en-US" sz="2000" b="1" dirty="0" smtClean="0">
                <a:solidFill>
                  <a:schemeClr val="tx1"/>
                </a:solidFill>
                <a:latin typeface="Arial Black" pitchFamily="34" charset="0"/>
              </a:rPr>
              <a:t> lain-lain</a:t>
            </a:r>
            <a:endParaRPr lang="en-US" sz="2000" b="1" dirty="0" smtClean="0">
              <a:solidFill>
                <a:schemeClr val="tx1"/>
              </a:solidFill>
              <a:latin typeface="Arial Black" pitchFamily="34" charset="0"/>
            </a:endParaRPr>
          </a:p>
        </p:txBody>
      </p:sp>
      <p:sp>
        <p:nvSpPr>
          <p:cNvPr id="5" name="Right Arrow 4"/>
          <p:cNvSpPr/>
          <p:nvPr/>
        </p:nvSpPr>
        <p:spPr>
          <a:xfrm>
            <a:off x="1086592" y="1013176"/>
            <a:ext cx="4628408" cy="1141021"/>
          </a:xfrm>
          <a:prstGeom prst="rightArrow">
            <a:avLst>
              <a:gd name="adj1" fmla="val 74754"/>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Penampilan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baik</a:t>
            </a:r>
            <a:endPar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5-Point Star 5"/>
          <p:cNvSpPr/>
          <p:nvPr/>
        </p:nvSpPr>
        <p:spPr>
          <a:xfrm>
            <a:off x="857992" y="858798"/>
            <a:ext cx="457200" cy="533400"/>
          </a:xfrm>
          <a:prstGeom prst="star5">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4</a:t>
            </a:r>
            <a:endParaRPr lang="en-MY" sz="2000" b="1" dirty="0"/>
          </a:p>
        </p:txBody>
      </p:sp>
      <p:sp>
        <p:nvSpPr>
          <p:cNvPr id="7" name="Rectangle 6"/>
          <p:cNvSpPr/>
          <p:nvPr/>
        </p:nvSpPr>
        <p:spPr>
          <a:xfrm>
            <a:off x="4171208" y="3754398"/>
            <a:ext cx="4572000" cy="914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Arial Black" pitchFamily="34" charset="0"/>
              </a:rPr>
              <a:t>Sentiasa</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menjauhkan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diri</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dari</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perkara</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maksiat</a:t>
            </a:r>
            <a:endParaRPr lang="en-US" sz="2000" b="1" dirty="0" smtClean="0">
              <a:solidFill>
                <a:schemeClr val="tx1"/>
              </a:solidFill>
              <a:latin typeface="Arial Black" pitchFamily="34" charset="0"/>
            </a:endParaRPr>
          </a:p>
        </p:txBody>
      </p:sp>
      <p:sp>
        <p:nvSpPr>
          <p:cNvPr id="8" name="Right Arrow 7"/>
          <p:cNvSpPr/>
          <p:nvPr/>
        </p:nvSpPr>
        <p:spPr>
          <a:xfrm>
            <a:off x="1090550" y="2918176"/>
            <a:ext cx="4624450" cy="1141021"/>
          </a:xfrm>
          <a:prstGeom prst="rightArrow">
            <a:avLst>
              <a:gd name="adj1" fmla="val 74754"/>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Sensetif dan manjauhi maksiat/dosa</a:t>
            </a:r>
            <a:endPar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5-Point Star 8"/>
          <p:cNvSpPr/>
          <p:nvPr/>
        </p:nvSpPr>
        <p:spPr>
          <a:xfrm>
            <a:off x="861950" y="2792497"/>
            <a:ext cx="457200" cy="533400"/>
          </a:xfrm>
          <a:prstGeom prst="star5">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t>5</a:t>
            </a:r>
            <a:endParaRPr lang="en-MY" b="1" dirty="0"/>
          </a:p>
        </p:txBody>
      </p:sp>
      <p:sp>
        <p:nvSpPr>
          <p:cNvPr id="10" name="Rectangle 9"/>
          <p:cNvSpPr/>
          <p:nvPr/>
        </p:nvSpPr>
        <p:spPr>
          <a:xfrm>
            <a:off x="4223658" y="5659398"/>
            <a:ext cx="4572000" cy="914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Arial Black" pitchFamily="34" charset="0"/>
              </a:rPr>
              <a:t>Berasa</a:t>
            </a:r>
            <a:r>
              <a:rPr lang="en-US" sz="2000" b="1" dirty="0">
                <a:solidFill>
                  <a:schemeClr val="tx1"/>
                </a:solidFill>
                <a:latin typeface="Arial Black" pitchFamily="34" charset="0"/>
              </a:rPr>
              <a:t> </a:t>
            </a:r>
            <a:r>
              <a:rPr lang="en-US" sz="2000" b="1" dirty="0" err="1" smtClean="0">
                <a:solidFill>
                  <a:schemeClr val="tx1"/>
                </a:solidFill>
                <a:latin typeface="Arial Black" pitchFamily="34" charset="0"/>
              </a:rPr>
              <a:t>tanggungjawab</a:t>
            </a:r>
            <a:endParaRPr lang="en-US" sz="2000" b="1" dirty="0">
              <a:solidFill>
                <a:schemeClr val="tx1"/>
              </a:solidFill>
              <a:latin typeface="Arial Black" pitchFamily="34" charset="0"/>
            </a:endParaRPr>
          </a:p>
        </p:txBody>
      </p:sp>
      <p:sp>
        <p:nvSpPr>
          <p:cNvPr id="11" name="Right Arrow 10"/>
          <p:cNvSpPr/>
          <p:nvPr/>
        </p:nvSpPr>
        <p:spPr>
          <a:xfrm>
            <a:off x="1143000" y="4823176"/>
            <a:ext cx="4624450" cy="1141021"/>
          </a:xfrm>
          <a:prstGeom prst="rightArrow">
            <a:avLst>
              <a:gd name="adj1" fmla="val 74754"/>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Tidak mengharap balasan dan pujian berlebihan</a:t>
            </a:r>
            <a:endPar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5-Point Star 11"/>
          <p:cNvSpPr/>
          <p:nvPr/>
        </p:nvSpPr>
        <p:spPr>
          <a:xfrm>
            <a:off x="914400" y="4697497"/>
            <a:ext cx="457200" cy="533400"/>
          </a:xfrm>
          <a:prstGeom prst="star5">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t>6</a:t>
            </a:r>
            <a:endParaRPr lang="en-MY" b="1" dirty="0"/>
          </a:p>
        </p:txBody>
      </p:sp>
    </p:spTree>
    <p:extLst>
      <p:ext uri="{BB962C8B-B14F-4D97-AF65-F5344CB8AC3E}">
        <p14:creationId xmlns:p14="http://schemas.microsoft.com/office/powerpoint/2010/main" val="950628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52400"/>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Ciri-ciri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eorang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Pemimpin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191000" y="1773198"/>
            <a:ext cx="4572000" cy="914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Arial Black" pitchFamily="34" charset="0"/>
              </a:rPr>
              <a:t>Sabar</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hadapi</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karenah</a:t>
            </a:r>
            <a:r>
              <a:rPr lang="en-US" sz="2000" b="1" dirty="0" smtClean="0">
                <a:solidFill>
                  <a:schemeClr val="tx1"/>
                </a:solidFill>
                <a:latin typeface="Arial Black" pitchFamily="34" charset="0"/>
              </a:rPr>
              <a:t> orang yang </a:t>
            </a:r>
            <a:r>
              <a:rPr lang="en-US" sz="2000" b="1" dirty="0" err="1" smtClean="0">
                <a:solidFill>
                  <a:schemeClr val="tx1"/>
                </a:solidFill>
                <a:latin typeface="Arial Black" pitchFamily="34" charset="0"/>
              </a:rPr>
              <a:t>dipimpin</a:t>
            </a:r>
            <a:endParaRPr lang="en-US" sz="2000" b="1" dirty="0" smtClean="0">
              <a:solidFill>
                <a:schemeClr val="tx1"/>
              </a:solidFill>
              <a:latin typeface="Arial Black" pitchFamily="34" charset="0"/>
            </a:endParaRPr>
          </a:p>
        </p:txBody>
      </p:sp>
      <p:sp>
        <p:nvSpPr>
          <p:cNvPr id="5" name="Right Arrow 4"/>
          <p:cNvSpPr/>
          <p:nvPr/>
        </p:nvSpPr>
        <p:spPr>
          <a:xfrm>
            <a:off x="1086592" y="936976"/>
            <a:ext cx="4628408" cy="1141021"/>
          </a:xfrm>
          <a:prstGeom prst="rightArrow">
            <a:avLst>
              <a:gd name="adj1" fmla="val 74754"/>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Sifat</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Sabar</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Tinggi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Ikhlas</a:t>
            </a:r>
            <a:endPar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5-Point Star 5"/>
          <p:cNvSpPr/>
          <p:nvPr/>
        </p:nvSpPr>
        <p:spPr>
          <a:xfrm>
            <a:off x="857992" y="782598"/>
            <a:ext cx="457200" cy="533400"/>
          </a:xfrm>
          <a:prstGeom prst="star5">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7</a:t>
            </a:r>
            <a:endParaRPr lang="en-MY" sz="2000" b="1" dirty="0"/>
          </a:p>
        </p:txBody>
      </p:sp>
      <p:sp>
        <p:nvSpPr>
          <p:cNvPr id="7" name="Rectangle 6"/>
          <p:cNvSpPr/>
          <p:nvPr/>
        </p:nvSpPr>
        <p:spPr>
          <a:xfrm>
            <a:off x="4171208" y="3678198"/>
            <a:ext cx="4572000" cy="914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Arial Black" pitchFamily="34" charset="0"/>
              </a:rPr>
              <a:t>Mengamalkan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amalan-amalan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sunat</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seperti</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Qiamullail</a:t>
            </a:r>
            <a:endParaRPr lang="en-US" sz="2000" b="1" dirty="0" smtClean="0">
              <a:solidFill>
                <a:schemeClr val="tx1"/>
              </a:solidFill>
              <a:latin typeface="Arial Black" pitchFamily="34" charset="0"/>
            </a:endParaRPr>
          </a:p>
        </p:txBody>
      </p:sp>
      <p:sp>
        <p:nvSpPr>
          <p:cNvPr id="8" name="Right Arrow 7"/>
          <p:cNvSpPr/>
          <p:nvPr/>
        </p:nvSpPr>
        <p:spPr>
          <a:xfrm>
            <a:off x="1090550" y="2841976"/>
            <a:ext cx="4624450" cy="1141021"/>
          </a:xfrm>
          <a:prstGeom prst="rightArrow">
            <a:avLst>
              <a:gd name="adj1" fmla="val 74754"/>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Kekuatan Rohani Yang Tinggi</a:t>
            </a:r>
            <a:endPar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5-Point Star 8"/>
          <p:cNvSpPr/>
          <p:nvPr/>
        </p:nvSpPr>
        <p:spPr>
          <a:xfrm>
            <a:off x="861950" y="2716297"/>
            <a:ext cx="457200" cy="533400"/>
          </a:xfrm>
          <a:prstGeom prst="star5">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t>8</a:t>
            </a:r>
            <a:endParaRPr lang="en-MY" b="1" dirty="0"/>
          </a:p>
        </p:txBody>
      </p:sp>
      <p:sp>
        <p:nvSpPr>
          <p:cNvPr id="10" name="Rectangle 9"/>
          <p:cNvSpPr/>
          <p:nvPr/>
        </p:nvSpPr>
        <p:spPr>
          <a:xfrm>
            <a:off x="4223658" y="5583198"/>
            <a:ext cx="4572000" cy="914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Arial Black" pitchFamily="34" charset="0"/>
              </a:rPr>
              <a:t>Menjadikan</a:t>
            </a:r>
            <a:r>
              <a:rPr lang="en-US" sz="2000" b="1" dirty="0" smtClean="0">
                <a:solidFill>
                  <a:schemeClr val="tx1"/>
                </a:solidFill>
                <a:latin typeface="Arial Black" pitchFamily="34" charset="0"/>
              </a:rPr>
              <a:t> Al Quran </a:t>
            </a:r>
            <a:r>
              <a:rPr lang="en-US" sz="2000" b="1" dirty="0" err="1" smtClean="0">
                <a:solidFill>
                  <a:schemeClr val="tx1"/>
                </a:solidFill>
                <a:latin typeface="Arial Black" pitchFamily="34" charset="0"/>
              </a:rPr>
              <a:t>Sebagai</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panduan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hidup</a:t>
            </a:r>
            <a:endParaRPr lang="en-US" sz="2000" b="1" dirty="0">
              <a:solidFill>
                <a:schemeClr val="tx1"/>
              </a:solidFill>
              <a:latin typeface="Arial Black" pitchFamily="34" charset="0"/>
            </a:endParaRPr>
          </a:p>
        </p:txBody>
      </p:sp>
      <p:sp>
        <p:nvSpPr>
          <p:cNvPr id="11" name="Right Arrow 10"/>
          <p:cNvSpPr/>
          <p:nvPr/>
        </p:nvSpPr>
        <p:spPr>
          <a:xfrm>
            <a:off x="1143000" y="4746976"/>
            <a:ext cx="4624450" cy="1141021"/>
          </a:xfrm>
          <a:prstGeom prst="rightArrow">
            <a:avLst>
              <a:gd name="adj1" fmla="val 74754"/>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Dapat membaca Alquran dengan baik, meneliti dan mentadabbur</a:t>
            </a:r>
            <a:endPar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5-Point Star 11"/>
          <p:cNvSpPr/>
          <p:nvPr/>
        </p:nvSpPr>
        <p:spPr>
          <a:xfrm>
            <a:off x="914400" y="4621297"/>
            <a:ext cx="457200" cy="533400"/>
          </a:xfrm>
          <a:prstGeom prst="star5">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t>9</a:t>
            </a:r>
            <a:endParaRPr lang="en-MY" b="1" dirty="0"/>
          </a:p>
        </p:txBody>
      </p:sp>
    </p:spTree>
    <p:extLst>
      <p:ext uri="{BB962C8B-B14F-4D97-AF65-F5344CB8AC3E}">
        <p14:creationId xmlns:p14="http://schemas.microsoft.com/office/powerpoint/2010/main" val="950628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90800" y="1184380"/>
            <a:ext cx="5257800" cy="10668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effectLst>
                  <a:outerShdw blurRad="38100" dist="38100" dir="2700000" algn="tl">
                    <a:srgbClr val="000000">
                      <a:alpha val="43137"/>
                    </a:srgbClr>
                  </a:outerShdw>
                </a:effectLst>
                <a:latin typeface="Arial Black" pitchFamily="34" charset="0"/>
              </a:rPr>
              <a:t>Memiliki</a:t>
            </a:r>
            <a:r>
              <a:rPr lang="en-US" sz="2000" b="1" dirty="0">
                <a:solidFill>
                  <a:schemeClr val="bg1"/>
                </a:solidFill>
                <a:effectLst>
                  <a:outerShdw blurRad="38100" dist="38100" dir="2700000" algn="tl">
                    <a:srgbClr val="000000">
                      <a:alpha val="43137"/>
                    </a:srgbClr>
                  </a:outerShdw>
                </a:effectLst>
                <a:latin typeface="Arial Black" pitchFamily="34" charset="0"/>
              </a:rPr>
              <a:t> </a:t>
            </a:r>
            <a:r>
              <a:rPr lang="en-US" sz="2000" b="1" dirty="0" err="1">
                <a:solidFill>
                  <a:schemeClr val="bg1"/>
                </a:solidFill>
                <a:effectLst>
                  <a:outerShdw blurRad="38100" dist="38100" dir="2700000" algn="tl">
                    <a:srgbClr val="000000">
                      <a:alpha val="43137"/>
                    </a:srgbClr>
                  </a:outerShdw>
                </a:effectLst>
                <a:latin typeface="Arial Black" pitchFamily="34" charset="0"/>
              </a:rPr>
              <a:t>akhlak</a:t>
            </a:r>
            <a:r>
              <a:rPr lang="en-US" sz="2000" b="1" dirty="0">
                <a:solidFill>
                  <a:schemeClr val="bg1"/>
                </a:solidFill>
                <a:effectLst>
                  <a:outerShdw blurRad="38100" dist="38100" dir="2700000" algn="tl">
                    <a:srgbClr val="000000">
                      <a:alpha val="43137"/>
                    </a:srgbClr>
                  </a:outerShdw>
                </a:effectLst>
                <a:latin typeface="Arial Black" pitchFamily="34" charset="0"/>
              </a:rPr>
              <a:t>  </a:t>
            </a:r>
            <a:r>
              <a:rPr lang="en-US" sz="2000" b="1" dirty="0" err="1">
                <a:solidFill>
                  <a:schemeClr val="bg1"/>
                </a:solidFill>
                <a:effectLst>
                  <a:outerShdw blurRad="38100" dist="38100" dir="2700000" algn="tl">
                    <a:srgbClr val="000000">
                      <a:alpha val="43137"/>
                    </a:srgbClr>
                  </a:outerShdw>
                </a:effectLst>
                <a:latin typeface="Arial Black" pitchFamily="34" charset="0"/>
              </a:rPr>
              <a:t>berdasarkan</a:t>
            </a:r>
            <a:r>
              <a:rPr lang="en-US" sz="2000" b="1" dirty="0">
                <a:solidFill>
                  <a:schemeClr val="bg1"/>
                </a:solidFill>
                <a:effectLst>
                  <a:outerShdw blurRad="38100" dist="38100" dir="2700000" algn="tl">
                    <a:srgbClr val="000000">
                      <a:alpha val="43137"/>
                    </a:srgbClr>
                  </a:outerShdw>
                </a:effectLst>
                <a:latin typeface="Arial Black" pitchFamily="34" charset="0"/>
              </a:rPr>
              <a:t> </a:t>
            </a:r>
            <a:r>
              <a:rPr lang="en-US" sz="2000" b="1" dirty="0" err="1">
                <a:solidFill>
                  <a:schemeClr val="bg1"/>
                </a:solidFill>
                <a:effectLst>
                  <a:outerShdw blurRad="38100" dist="38100" dir="2700000" algn="tl">
                    <a:srgbClr val="000000">
                      <a:alpha val="43137"/>
                    </a:srgbClr>
                  </a:outerShdw>
                </a:effectLst>
                <a:latin typeface="Arial Black" pitchFamily="34" charset="0"/>
              </a:rPr>
              <a:t>petunjuk</a:t>
            </a:r>
            <a:r>
              <a:rPr lang="en-US" sz="2000" b="1" dirty="0">
                <a:solidFill>
                  <a:schemeClr val="bg1"/>
                </a:solidFill>
                <a:effectLst>
                  <a:outerShdw blurRad="38100" dist="38100" dir="2700000" algn="tl">
                    <a:srgbClr val="000000">
                      <a:alpha val="43137"/>
                    </a:srgbClr>
                  </a:outerShdw>
                </a:effectLst>
                <a:latin typeface="Arial Black" pitchFamily="34" charset="0"/>
              </a:rPr>
              <a:t> al-</a:t>
            </a:r>
            <a:r>
              <a:rPr lang="en-US" sz="2000" b="1" dirty="0" err="1">
                <a:solidFill>
                  <a:schemeClr val="bg1"/>
                </a:solidFill>
                <a:effectLst>
                  <a:outerShdw blurRad="38100" dist="38100" dir="2700000" algn="tl">
                    <a:srgbClr val="000000">
                      <a:alpha val="43137"/>
                    </a:srgbClr>
                  </a:outerShdw>
                </a:effectLst>
                <a:latin typeface="Arial Black" pitchFamily="34" charset="0"/>
              </a:rPr>
              <a:t>quran</a:t>
            </a:r>
            <a:r>
              <a:rPr lang="en-US" sz="2000" b="1" dirty="0">
                <a:solidFill>
                  <a:schemeClr val="bg1"/>
                </a:solidFill>
                <a:effectLst>
                  <a:outerShdw blurRad="38100" dist="38100" dir="2700000" algn="tl">
                    <a:srgbClr val="000000">
                      <a:alpha val="43137"/>
                    </a:srgbClr>
                  </a:outerShdw>
                </a:effectLst>
                <a:latin typeface="Arial Black" pitchFamily="34" charset="0"/>
              </a:rPr>
              <a:t> </a:t>
            </a:r>
            <a:r>
              <a:rPr lang="en-US" sz="2000" b="1" dirty="0" err="1">
                <a:solidFill>
                  <a:schemeClr val="bg1"/>
                </a:solidFill>
                <a:effectLst>
                  <a:outerShdw blurRad="38100" dist="38100" dir="2700000" algn="tl">
                    <a:srgbClr val="000000">
                      <a:alpha val="43137"/>
                    </a:srgbClr>
                  </a:outerShdw>
                </a:effectLst>
                <a:latin typeface="Arial Black" pitchFamily="34" charset="0"/>
              </a:rPr>
              <a:t>dan</a:t>
            </a:r>
            <a:r>
              <a:rPr lang="en-US" sz="2000" b="1" dirty="0">
                <a:solidFill>
                  <a:schemeClr val="bg1"/>
                </a:solidFill>
                <a:effectLst>
                  <a:outerShdw blurRad="38100" dist="38100" dir="2700000" algn="tl">
                    <a:srgbClr val="000000">
                      <a:alpha val="43137"/>
                    </a:srgbClr>
                  </a:outerShdw>
                </a:effectLst>
                <a:latin typeface="Arial Black" pitchFamily="34" charset="0"/>
              </a:rPr>
              <a:t> </a:t>
            </a:r>
          </a:p>
          <a:p>
            <a:pPr algn="ctr"/>
            <a:r>
              <a:rPr lang="en-US" sz="2000" b="1" dirty="0">
                <a:solidFill>
                  <a:schemeClr val="bg1"/>
                </a:solidFill>
                <a:effectLst>
                  <a:outerShdw blurRad="38100" dist="38100" dir="2700000" algn="tl">
                    <a:srgbClr val="000000">
                      <a:alpha val="43137"/>
                    </a:srgbClr>
                  </a:outerShdw>
                </a:effectLst>
                <a:latin typeface="Arial Black" pitchFamily="34" charset="0"/>
              </a:rPr>
              <a:t>as-</a:t>
            </a:r>
            <a:r>
              <a:rPr lang="en-US" sz="2000" b="1" dirty="0" err="1">
                <a:solidFill>
                  <a:schemeClr val="bg1"/>
                </a:solidFill>
                <a:effectLst>
                  <a:outerShdw blurRad="38100" dist="38100" dir="2700000" algn="tl">
                    <a:srgbClr val="000000">
                      <a:alpha val="43137"/>
                    </a:srgbClr>
                  </a:outerShdw>
                </a:effectLst>
                <a:latin typeface="Arial Black" pitchFamily="34" charset="0"/>
              </a:rPr>
              <a:t>sunah</a:t>
            </a:r>
            <a:r>
              <a:rPr lang="en-US" sz="2000" b="1" dirty="0">
                <a:solidFill>
                  <a:schemeClr val="bg1"/>
                </a:solidFill>
                <a:effectLst>
                  <a:outerShdw blurRad="38100" dist="38100" dir="2700000" algn="tl">
                    <a:srgbClr val="000000">
                      <a:alpha val="43137"/>
                    </a:srgbClr>
                  </a:outerShdw>
                </a:effectLst>
                <a:latin typeface="Arial Black" pitchFamily="34" charset="0"/>
              </a:rPr>
              <a:t>.</a:t>
            </a:r>
          </a:p>
        </p:txBody>
      </p:sp>
      <p:sp>
        <p:nvSpPr>
          <p:cNvPr id="4" name="Rectangle 3"/>
          <p:cNvSpPr/>
          <p:nvPr/>
        </p:nvSpPr>
        <p:spPr>
          <a:xfrm>
            <a:off x="2590800" y="2340740"/>
            <a:ext cx="5257800" cy="880258"/>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effectLst>
                  <a:outerShdw blurRad="38100" dist="38100" dir="2700000" algn="tl">
                    <a:srgbClr val="000000">
                      <a:alpha val="43137"/>
                    </a:srgbClr>
                  </a:outerShdw>
                </a:effectLst>
                <a:latin typeface="Arial Black" pitchFamily="34" charset="0"/>
              </a:rPr>
              <a:t>Mempunyai</a:t>
            </a:r>
            <a:r>
              <a:rPr lang="en-US" sz="2000" b="1" dirty="0">
                <a:solidFill>
                  <a:schemeClr val="bg1"/>
                </a:solidFill>
                <a:effectLst>
                  <a:outerShdw blurRad="38100" dist="38100" dir="2700000" algn="tl">
                    <a:srgbClr val="000000">
                      <a:alpha val="43137"/>
                    </a:srgbClr>
                  </a:outerShdw>
                </a:effectLst>
                <a:latin typeface="Arial Black" pitchFamily="34" charset="0"/>
              </a:rPr>
              <a:t> </a:t>
            </a:r>
            <a:r>
              <a:rPr lang="en-US" sz="2000" b="1" dirty="0" err="1">
                <a:solidFill>
                  <a:schemeClr val="bg1"/>
                </a:solidFill>
                <a:effectLst>
                  <a:outerShdw blurRad="38100" dist="38100" dir="2700000" algn="tl">
                    <a:srgbClr val="000000">
                      <a:alpha val="43137"/>
                    </a:srgbClr>
                  </a:outerShdw>
                </a:effectLst>
                <a:latin typeface="Arial Black" pitchFamily="34" charset="0"/>
              </a:rPr>
              <a:t>wawasan</a:t>
            </a:r>
            <a:r>
              <a:rPr lang="en-US" sz="2000" b="1" dirty="0">
                <a:solidFill>
                  <a:schemeClr val="bg1"/>
                </a:solidFill>
                <a:effectLst>
                  <a:outerShdw blurRad="38100" dist="38100" dir="2700000" algn="tl">
                    <a:srgbClr val="000000">
                      <a:alpha val="43137"/>
                    </a:srgbClr>
                  </a:outerShdw>
                </a:effectLst>
                <a:latin typeface="Arial Black" pitchFamily="34" charset="0"/>
              </a:rPr>
              <a:t> yang </a:t>
            </a:r>
            <a:r>
              <a:rPr lang="en-US" sz="2000" b="1" dirty="0" err="1">
                <a:solidFill>
                  <a:schemeClr val="bg1"/>
                </a:solidFill>
                <a:effectLst>
                  <a:outerShdw blurRad="38100" dist="38100" dir="2700000" algn="tl">
                    <a:srgbClr val="000000">
                      <a:alpha val="43137"/>
                    </a:srgbClr>
                  </a:outerShdw>
                </a:effectLst>
                <a:latin typeface="Arial Black" pitchFamily="34" charset="0"/>
              </a:rPr>
              <a:t>jauh</a:t>
            </a:r>
            <a:r>
              <a:rPr lang="en-US" sz="2000" b="1" dirty="0">
                <a:solidFill>
                  <a:schemeClr val="bg1"/>
                </a:solidFill>
                <a:effectLst>
                  <a:outerShdw blurRad="38100" dist="38100" dir="2700000" algn="tl">
                    <a:srgbClr val="000000">
                      <a:alpha val="43137"/>
                    </a:srgbClr>
                  </a:outerShdw>
                </a:effectLst>
                <a:latin typeface="Arial Black" pitchFamily="34" charset="0"/>
              </a:rPr>
              <a:t> </a:t>
            </a:r>
            <a:r>
              <a:rPr lang="en-US" sz="2000" b="1" dirty="0" err="1">
                <a:solidFill>
                  <a:schemeClr val="bg1"/>
                </a:solidFill>
                <a:effectLst>
                  <a:outerShdw blurRad="38100" dist="38100" dir="2700000" algn="tl">
                    <a:srgbClr val="000000">
                      <a:alpha val="43137"/>
                    </a:srgbClr>
                  </a:outerShdw>
                </a:effectLst>
                <a:latin typeface="Arial Black" pitchFamily="34" charset="0"/>
              </a:rPr>
              <a:t>dan</a:t>
            </a:r>
            <a:r>
              <a:rPr lang="en-US" sz="2000" b="1" dirty="0">
                <a:solidFill>
                  <a:schemeClr val="bg1"/>
                </a:solidFill>
                <a:effectLst>
                  <a:outerShdw blurRad="38100" dist="38100" dir="2700000" algn="tl">
                    <a:srgbClr val="000000">
                      <a:alpha val="43137"/>
                    </a:srgbClr>
                  </a:outerShdw>
                </a:effectLst>
                <a:latin typeface="Arial Black" pitchFamily="34" charset="0"/>
              </a:rPr>
              <a:t> </a:t>
            </a:r>
            <a:r>
              <a:rPr lang="en-US" sz="2000" b="1" dirty="0" err="1">
                <a:solidFill>
                  <a:schemeClr val="bg1"/>
                </a:solidFill>
                <a:effectLst>
                  <a:outerShdw blurRad="38100" dist="38100" dir="2700000" algn="tl">
                    <a:srgbClr val="000000">
                      <a:alpha val="43137"/>
                    </a:srgbClr>
                  </a:outerShdw>
                </a:effectLst>
                <a:latin typeface="Arial Black" pitchFamily="34" charset="0"/>
              </a:rPr>
              <a:t>berinovasi</a:t>
            </a:r>
            <a:r>
              <a:rPr lang="en-US" sz="2000" b="1" dirty="0">
                <a:solidFill>
                  <a:schemeClr val="bg1"/>
                </a:solidFill>
                <a:effectLst>
                  <a:outerShdw blurRad="38100" dist="38100" dir="2700000" algn="tl">
                    <a:srgbClr val="000000">
                      <a:alpha val="43137"/>
                    </a:srgbClr>
                  </a:outerShdw>
                </a:effectLst>
                <a:latin typeface="Arial Black" pitchFamily="34" charset="0"/>
              </a:rPr>
              <a:t>.</a:t>
            </a:r>
            <a:endParaRPr lang="en-US" sz="3200" b="1" dirty="0">
              <a:solidFill>
                <a:schemeClr val="bg1"/>
              </a:solidFill>
              <a:effectLst>
                <a:outerShdw blurRad="38100" dist="38100" dir="2700000" algn="tl">
                  <a:srgbClr val="000000">
                    <a:alpha val="43137"/>
                  </a:srgbClr>
                </a:outerShdw>
              </a:effectLst>
              <a:latin typeface="Arial Black" pitchFamily="34" charset="0"/>
            </a:endParaRPr>
          </a:p>
        </p:txBody>
      </p:sp>
      <p:sp>
        <p:nvSpPr>
          <p:cNvPr id="5" name="Up Arrow 4"/>
          <p:cNvSpPr/>
          <p:nvPr/>
        </p:nvSpPr>
        <p:spPr>
          <a:xfrm rot="5400000">
            <a:off x="838200" y="4343400"/>
            <a:ext cx="1066800" cy="1066800"/>
          </a:xfrm>
          <a:prstGeom prst="upArrow">
            <a:avLst>
              <a:gd name="adj1" fmla="val 33138"/>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228600"/>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Ciri-Ciri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Pemimpin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Berwibawa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ectangle 6"/>
          <p:cNvSpPr/>
          <p:nvPr/>
        </p:nvSpPr>
        <p:spPr>
          <a:xfrm>
            <a:off x="2590800" y="3317980"/>
            <a:ext cx="5257800" cy="10668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effectLst>
                  <a:outerShdw blurRad="38100" dist="38100" dir="2700000" algn="tl">
                    <a:srgbClr val="000000">
                      <a:alpha val="43137"/>
                    </a:srgbClr>
                  </a:outerShdw>
                </a:effectLst>
                <a:latin typeface="Arial Black" pitchFamily="34" charset="0"/>
              </a:rPr>
              <a:t>Tidak</a:t>
            </a:r>
            <a:r>
              <a:rPr lang="en-US" sz="2000" b="1" dirty="0">
                <a:solidFill>
                  <a:schemeClr val="bg1"/>
                </a:solidFill>
                <a:effectLst>
                  <a:outerShdw blurRad="38100" dist="38100" dir="2700000" algn="tl">
                    <a:srgbClr val="000000">
                      <a:alpha val="43137"/>
                    </a:srgbClr>
                  </a:outerShdw>
                </a:effectLst>
                <a:latin typeface="Arial Black" pitchFamily="34" charset="0"/>
              </a:rPr>
              <a:t> </a:t>
            </a:r>
            <a:r>
              <a:rPr lang="en-US" sz="2000" b="1" dirty="0" err="1">
                <a:solidFill>
                  <a:schemeClr val="bg1"/>
                </a:solidFill>
                <a:effectLst>
                  <a:outerShdw blurRad="38100" dist="38100" dir="2700000" algn="tl">
                    <a:srgbClr val="000000">
                      <a:alpha val="43137"/>
                    </a:srgbClr>
                  </a:outerShdw>
                </a:effectLst>
                <a:latin typeface="Arial Black" pitchFamily="34" charset="0"/>
              </a:rPr>
              <a:t>bertindak</a:t>
            </a:r>
            <a:r>
              <a:rPr lang="en-US" sz="2000" b="1" dirty="0">
                <a:solidFill>
                  <a:schemeClr val="bg1"/>
                </a:solidFill>
                <a:effectLst>
                  <a:outerShdw blurRad="38100" dist="38100" dir="2700000" algn="tl">
                    <a:srgbClr val="000000">
                      <a:alpha val="43137"/>
                    </a:srgbClr>
                  </a:outerShdw>
                </a:effectLst>
                <a:latin typeface="Arial Black" pitchFamily="34" charset="0"/>
              </a:rPr>
              <a:t> </a:t>
            </a:r>
            <a:r>
              <a:rPr lang="en-US" sz="2000" b="1" dirty="0" err="1">
                <a:solidFill>
                  <a:schemeClr val="bg1"/>
                </a:solidFill>
                <a:effectLst>
                  <a:outerShdw blurRad="38100" dist="38100" dir="2700000" algn="tl">
                    <a:srgbClr val="000000">
                      <a:alpha val="43137"/>
                    </a:srgbClr>
                  </a:outerShdw>
                </a:effectLst>
                <a:latin typeface="Arial Black" pitchFamily="34" charset="0"/>
              </a:rPr>
              <a:t>melulu</a:t>
            </a:r>
            <a:r>
              <a:rPr lang="en-US" sz="2000" b="1" dirty="0">
                <a:solidFill>
                  <a:schemeClr val="bg1"/>
                </a:solidFill>
                <a:effectLst>
                  <a:outerShdw blurRad="38100" dist="38100" dir="2700000" algn="tl">
                    <a:srgbClr val="000000">
                      <a:alpha val="43137"/>
                    </a:srgbClr>
                  </a:outerShdw>
                </a:effectLst>
                <a:latin typeface="Arial Black" pitchFamily="34" charset="0"/>
              </a:rPr>
              <a:t> </a:t>
            </a:r>
            <a:r>
              <a:rPr lang="en-US" sz="2000" b="1" dirty="0" err="1">
                <a:solidFill>
                  <a:schemeClr val="bg1"/>
                </a:solidFill>
                <a:effectLst>
                  <a:outerShdw blurRad="38100" dist="38100" dir="2700000" algn="tl">
                    <a:srgbClr val="000000">
                      <a:alpha val="43137"/>
                    </a:srgbClr>
                  </a:outerShdw>
                </a:effectLst>
                <a:latin typeface="Arial Black" pitchFamily="34" charset="0"/>
              </a:rPr>
              <a:t>atau</a:t>
            </a:r>
            <a:r>
              <a:rPr lang="en-US" sz="2000" b="1" dirty="0">
                <a:solidFill>
                  <a:schemeClr val="bg1"/>
                </a:solidFill>
                <a:effectLst>
                  <a:outerShdw blurRad="38100" dist="38100" dir="2700000" algn="tl">
                    <a:srgbClr val="000000">
                      <a:alpha val="43137"/>
                    </a:srgbClr>
                  </a:outerShdw>
                </a:effectLst>
                <a:latin typeface="Arial Black" pitchFamily="34" charset="0"/>
              </a:rPr>
              <a:t> </a:t>
            </a:r>
            <a:r>
              <a:rPr lang="en-US" sz="2000" b="1" dirty="0" err="1">
                <a:solidFill>
                  <a:schemeClr val="bg1"/>
                </a:solidFill>
                <a:effectLst>
                  <a:outerShdw blurRad="38100" dist="38100" dir="2700000" algn="tl">
                    <a:srgbClr val="000000">
                      <a:alpha val="43137"/>
                    </a:srgbClr>
                  </a:outerShdw>
                </a:effectLst>
                <a:latin typeface="Arial Black" pitchFamily="34" charset="0"/>
              </a:rPr>
              <a:t>mengikut</a:t>
            </a:r>
            <a:r>
              <a:rPr lang="en-US" sz="2000" b="1" dirty="0">
                <a:solidFill>
                  <a:schemeClr val="bg1"/>
                </a:solidFill>
                <a:effectLst>
                  <a:outerShdw blurRad="38100" dist="38100" dir="2700000" algn="tl">
                    <a:srgbClr val="000000">
                      <a:alpha val="43137"/>
                    </a:srgbClr>
                  </a:outerShdw>
                </a:effectLst>
                <a:latin typeface="Arial Black" pitchFamily="34" charset="0"/>
              </a:rPr>
              <a:t> </a:t>
            </a:r>
            <a:r>
              <a:rPr lang="en-US" sz="2000" b="1" dirty="0" err="1">
                <a:solidFill>
                  <a:schemeClr val="bg1"/>
                </a:solidFill>
                <a:effectLst>
                  <a:outerShdw blurRad="38100" dist="38100" dir="2700000" algn="tl">
                    <a:srgbClr val="000000">
                      <a:alpha val="43137"/>
                    </a:srgbClr>
                  </a:outerShdw>
                </a:effectLst>
                <a:latin typeface="Arial Black" pitchFamily="34" charset="0"/>
              </a:rPr>
              <a:t>arus</a:t>
            </a:r>
            <a:r>
              <a:rPr lang="en-US" sz="2000" b="1" dirty="0">
                <a:solidFill>
                  <a:schemeClr val="bg1"/>
                </a:solidFill>
                <a:effectLst>
                  <a:outerShdw blurRad="38100" dist="38100" dir="2700000" algn="tl">
                    <a:srgbClr val="000000">
                      <a:alpha val="43137"/>
                    </a:srgbClr>
                  </a:outerShdw>
                </a:effectLst>
                <a:latin typeface="Arial Black" pitchFamily="34" charset="0"/>
              </a:rPr>
              <a:t>.</a:t>
            </a:r>
          </a:p>
        </p:txBody>
      </p:sp>
      <p:sp>
        <p:nvSpPr>
          <p:cNvPr id="8" name="Rectangle 7"/>
          <p:cNvSpPr/>
          <p:nvPr/>
        </p:nvSpPr>
        <p:spPr>
          <a:xfrm>
            <a:off x="2590800" y="4474340"/>
            <a:ext cx="5257800" cy="880258"/>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effectLst>
                  <a:outerShdw blurRad="38100" dist="38100" dir="2700000" algn="tl">
                    <a:srgbClr val="000000">
                      <a:alpha val="43137"/>
                    </a:srgbClr>
                  </a:outerShdw>
                </a:effectLst>
                <a:latin typeface="Arial Black" pitchFamily="34" charset="0"/>
              </a:rPr>
              <a:t>Membudayakan</a:t>
            </a:r>
            <a:r>
              <a:rPr lang="en-US" sz="2000" b="1" dirty="0" smtClean="0">
                <a:solidFill>
                  <a:schemeClr val="bg1"/>
                </a:solidFill>
                <a:effectLst>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outerShdw blurRad="38100" dist="38100" dir="2700000" algn="tl">
                    <a:srgbClr val="000000">
                      <a:alpha val="43137"/>
                    </a:srgbClr>
                  </a:outerShdw>
                </a:effectLst>
                <a:latin typeface="Arial Black" pitchFamily="34" charset="0"/>
              </a:rPr>
              <a:t>bermusyawarah</a:t>
            </a:r>
            <a:endParaRPr lang="en-US" sz="3200" b="1" dirty="0">
              <a:solidFill>
                <a:schemeClr val="bg1"/>
              </a:solidFill>
              <a:effectLst>
                <a:outerShdw blurRad="38100" dist="38100" dir="2700000" algn="tl">
                  <a:srgbClr val="000000">
                    <a:alpha val="43137"/>
                  </a:srgbClr>
                </a:outerShdw>
              </a:effectLst>
              <a:latin typeface="Arial Black" pitchFamily="34" charset="0"/>
            </a:endParaRPr>
          </a:p>
        </p:txBody>
      </p:sp>
      <p:sp>
        <p:nvSpPr>
          <p:cNvPr id="9" name="Up Arrow 8"/>
          <p:cNvSpPr/>
          <p:nvPr/>
        </p:nvSpPr>
        <p:spPr>
          <a:xfrm rot="5400000">
            <a:off x="855260" y="3259098"/>
            <a:ext cx="1066800" cy="1066800"/>
          </a:xfrm>
          <a:prstGeom prst="upArrow">
            <a:avLst>
              <a:gd name="adj1" fmla="val 33138"/>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78522" y="5474878"/>
            <a:ext cx="5257800" cy="10668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effectLst>
                  <a:outerShdw blurRad="38100" dist="38100" dir="2700000" algn="tl">
                    <a:srgbClr val="000000">
                      <a:alpha val="43137"/>
                    </a:srgbClr>
                  </a:outerShdw>
                </a:effectLst>
                <a:latin typeface="Arial Black" pitchFamily="34" charset="0"/>
              </a:rPr>
              <a:t>Tegas</a:t>
            </a:r>
            <a:r>
              <a:rPr lang="en-US" sz="2000" b="1" dirty="0" smtClean="0">
                <a:solidFill>
                  <a:schemeClr val="bg1"/>
                </a:solidFill>
                <a:effectLst>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outerShdw blurRad="38100" dist="38100" dir="2700000" algn="tl">
                    <a:srgbClr val="000000">
                      <a:alpha val="43137"/>
                    </a:srgbClr>
                  </a:outerShdw>
                </a:effectLst>
                <a:latin typeface="Arial Black" pitchFamily="34" charset="0"/>
              </a:rPr>
              <a:t>dan</a:t>
            </a:r>
            <a:r>
              <a:rPr lang="en-US" sz="2000" b="1" dirty="0" smtClean="0">
                <a:solidFill>
                  <a:schemeClr val="bg1"/>
                </a:solidFill>
                <a:effectLst>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outerShdw blurRad="38100" dist="38100" dir="2700000" algn="tl">
                    <a:srgbClr val="000000">
                      <a:alpha val="43137"/>
                    </a:srgbClr>
                  </a:outerShdw>
                </a:effectLst>
                <a:latin typeface="Arial Black" pitchFamily="34" charset="0"/>
              </a:rPr>
              <a:t>adil</a:t>
            </a:r>
            <a:r>
              <a:rPr lang="en-US" sz="2000" b="1" dirty="0" smtClean="0">
                <a:solidFill>
                  <a:schemeClr val="bg1"/>
                </a:solidFill>
                <a:effectLst>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outerShdw blurRad="38100" dist="38100" dir="2700000" algn="tl">
                    <a:srgbClr val="000000">
                      <a:alpha val="43137"/>
                    </a:srgbClr>
                  </a:outerShdw>
                </a:effectLst>
                <a:latin typeface="Arial Black" pitchFamily="34" charset="0"/>
              </a:rPr>
              <a:t>dalam</a:t>
            </a:r>
            <a:r>
              <a:rPr lang="en-US" sz="2000" b="1" dirty="0" smtClean="0">
                <a:solidFill>
                  <a:schemeClr val="bg1"/>
                </a:solidFill>
                <a:effectLst>
                  <a:outerShdw blurRad="38100" dist="38100" dir="2700000" algn="tl">
                    <a:srgbClr val="000000">
                      <a:alpha val="43137"/>
                    </a:srgbClr>
                  </a:outerShdw>
                </a:effectLst>
                <a:latin typeface="Arial Black" pitchFamily="34" charset="0"/>
              </a:rPr>
              <a:t> </a:t>
            </a:r>
            <a:r>
              <a:rPr lang="en-US" sz="2000" b="1" dirty="0" err="1" smtClean="0">
                <a:solidFill>
                  <a:schemeClr val="bg1"/>
                </a:solidFill>
                <a:effectLst>
                  <a:outerShdw blurRad="38100" dist="38100" dir="2700000" algn="tl">
                    <a:srgbClr val="000000">
                      <a:alpha val="43137"/>
                    </a:srgbClr>
                  </a:outerShdw>
                </a:effectLst>
                <a:latin typeface="Arial Black" pitchFamily="34" charset="0"/>
              </a:rPr>
              <a:t>kepimpinan</a:t>
            </a:r>
            <a:endParaRPr lang="en-US" sz="2000" b="1" dirty="0">
              <a:solidFill>
                <a:schemeClr val="bg1"/>
              </a:solidFill>
              <a:effectLst>
                <a:outerShdw blurRad="38100" dist="38100" dir="2700000" algn="tl">
                  <a:srgbClr val="000000">
                    <a:alpha val="43137"/>
                  </a:srgbClr>
                </a:outerShdw>
              </a:effectLst>
              <a:latin typeface="Arial Black" pitchFamily="34" charset="0"/>
            </a:endParaRPr>
          </a:p>
        </p:txBody>
      </p:sp>
      <p:sp>
        <p:nvSpPr>
          <p:cNvPr id="11" name="Up Arrow 10"/>
          <p:cNvSpPr/>
          <p:nvPr/>
        </p:nvSpPr>
        <p:spPr>
          <a:xfrm rot="5400000">
            <a:off x="863221" y="2230398"/>
            <a:ext cx="1066800" cy="1066800"/>
          </a:xfrm>
          <a:prstGeom prst="upArrow">
            <a:avLst>
              <a:gd name="adj1" fmla="val 33138"/>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rot="5400000">
            <a:off x="876300" y="1201698"/>
            <a:ext cx="1066800" cy="1066800"/>
          </a:xfrm>
          <a:prstGeom prst="upArrow">
            <a:avLst>
              <a:gd name="adj1" fmla="val 33138"/>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rot="5400000">
            <a:off x="838200" y="5430798"/>
            <a:ext cx="1066800" cy="1066800"/>
          </a:xfrm>
          <a:prstGeom prst="upArrow">
            <a:avLst>
              <a:gd name="adj1" fmla="val 33138"/>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nut 13"/>
          <p:cNvSpPr/>
          <p:nvPr/>
        </p:nvSpPr>
        <p:spPr>
          <a:xfrm>
            <a:off x="457200" y="1315998"/>
            <a:ext cx="838200" cy="838200"/>
          </a:xfrm>
          <a:prstGeom prst="don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en-MY" sz="4400" dirty="0">
              <a:ln>
                <a:solidFill>
                  <a:schemeClr val="bg1"/>
                </a:solidFill>
              </a:ln>
              <a:solidFill>
                <a:schemeClr val="bg1"/>
              </a:solidFill>
            </a:endParaRPr>
          </a:p>
        </p:txBody>
      </p:sp>
      <p:sp>
        <p:nvSpPr>
          <p:cNvPr id="15" name="Donut 14"/>
          <p:cNvSpPr/>
          <p:nvPr/>
        </p:nvSpPr>
        <p:spPr>
          <a:xfrm>
            <a:off x="457200" y="2306598"/>
            <a:ext cx="838200" cy="838200"/>
          </a:xfrm>
          <a:prstGeom prst="donu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en-MY" sz="4400" dirty="0">
              <a:ln>
                <a:solidFill>
                  <a:schemeClr val="bg1"/>
                </a:solidFill>
              </a:ln>
              <a:solidFill>
                <a:schemeClr val="bg1"/>
              </a:solidFill>
            </a:endParaRPr>
          </a:p>
        </p:txBody>
      </p:sp>
      <p:sp>
        <p:nvSpPr>
          <p:cNvPr id="16" name="Donut 15"/>
          <p:cNvSpPr/>
          <p:nvPr/>
        </p:nvSpPr>
        <p:spPr>
          <a:xfrm>
            <a:off x="457200" y="3373398"/>
            <a:ext cx="838200" cy="838200"/>
          </a:xfrm>
          <a:prstGeom prst="don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en-MY" sz="4400" dirty="0">
              <a:ln>
                <a:solidFill>
                  <a:schemeClr val="bg1"/>
                </a:solidFill>
              </a:ln>
              <a:solidFill>
                <a:schemeClr val="bg1"/>
              </a:solidFill>
            </a:endParaRPr>
          </a:p>
        </p:txBody>
      </p:sp>
      <p:sp>
        <p:nvSpPr>
          <p:cNvPr id="17" name="Donut 16"/>
          <p:cNvSpPr/>
          <p:nvPr/>
        </p:nvSpPr>
        <p:spPr>
          <a:xfrm>
            <a:off x="457200" y="4495800"/>
            <a:ext cx="838200" cy="838200"/>
          </a:xfrm>
          <a:prstGeom prst="donu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en-MY" sz="4400" dirty="0">
              <a:ln>
                <a:solidFill>
                  <a:schemeClr val="bg1"/>
                </a:solidFill>
              </a:ln>
              <a:solidFill>
                <a:schemeClr val="bg1"/>
              </a:solidFill>
            </a:endParaRPr>
          </a:p>
        </p:txBody>
      </p:sp>
      <p:sp>
        <p:nvSpPr>
          <p:cNvPr id="18" name="Donut 17"/>
          <p:cNvSpPr/>
          <p:nvPr/>
        </p:nvSpPr>
        <p:spPr>
          <a:xfrm>
            <a:off x="457200" y="5506998"/>
            <a:ext cx="838200" cy="838200"/>
          </a:xfrm>
          <a:prstGeom prst="don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5</a:t>
            </a:r>
            <a:endParaRPr lang="en-MY" sz="4400" dirty="0">
              <a:ln>
                <a:solidFill>
                  <a:schemeClr val="bg1"/>
                </a:solidFill>
              </a:ln>
              <a:solidFill>
                <a:schemeClr val="bg1"/>
              </a:solidFill>
            </a:endParaRPr>
          </a:p>
        </p:txBody>
      </p:sp>
    </p:spTree>
    <p:extLst>
      <p:ext uri="{BB962C8B-B14F-4D97-AF65-F5344CB8AC3E}">
        <p14:creationId xmlns:p14="http://schemas.microsoft.com/office/powerpoint/2010/main" val="950628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04550"/>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swt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4450140"/>
            <a:ext cx="8839200" cy="1569660"/>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ms-MY" sz="2400" dirty="0">
                <a:effectLst>
                  <a:outerShdw blurRad="38100" dist="38100" dir="2700000" algn="tl">
                    <a:srgbClr val="000000">
                      <a:alpha val="43137"/>
                    </a:srgbClr>
                  </a:outerShdw>
                </a:effectLst>
              </a:rPr>
              <a:t>Sesungguhnya, adalah </a:t>
            </a:r>
            <a:r>
              <a:rPr lang="ms-MY" sz="2400" dirty="0" err="1">
                <a:effectLst>
                  <a:outerShdw blurRad="38100" dist="38100" dir="2700000" algn="tl">
                    <a:srgbClr val="000000">
                      <a:alpha val="43137"/>
                    </a:srgbClr>
                  </a:outerShdw>
                </a:effectLst>
              </a:rPr>
              <a:t>bagimu</a:t>
            </a:r>
            <a:r>
              <a:rPr lang="ms-MY" sz="2400" dirty="0">
                <a:effectLst>
                  <a:outerShdw blurRad="38100" dist="38100" dir="2700000" algn="tl">
                    <a:srgbClr val="000000">
                      <a:alpha val="43137"/>
                    </a:srgbClr>
                  </a:outerShdw>
                </a:effectLst>
              </a:rPr>
              <a:t> pada diri Rasulullah itu contoh ikutan yang baik, iaitu bagi orang yang sentiasa mengharapkan </a:t>
            </a:r>
            <a:r>
              <a:rPr lang="ms-MY" sz="2400" dirty="0" err="1">
                <a:effectLst>
                  <a:outerShdw blurRad="38100" dist="38100" dir="2700000" algn="tl">
                    <a:srgbClr val="000000">
                      <a:alpha val="43137"/>
                    </a:srgbClr>
                  </a:outerShdw>
                </a:effectLst>
              </a:rPr>
              <a:t>keredhaan</a:t>
            </a:r>
            <a:r>
              <a:rPr lang="ms-MY" sz="2400" dirty="0">
                <a:effectLst>
                  <a:outerShdw blurRad="38100" dist="38100" dir="2700000" algn="tl">
                    <a:srgbClr val="000000">
                      <a:alpha val="43137"/>
                    </a:srgbClr>
                  </a:outerShdw>
                </a:effectLst>
              </a:rPr>
              <a:t> Allah dan balasan baik hari akhirat, serta ia pula menyebut dan banyak mengingati Allah</a:t>
            </a:r>
            <a:r>
              <a:rPr lang="ms-MY" sz="2400" dirty="0" smtClean="0">
                <a:effectLst>
                  <a:outerShdw blurRad="38100" dist="38100" dir="2700000" algn="tl">
                    <a:srgbClr val="000000">
                      <a:alpha val="43137"/>
                    </a:srgbClr>
                  </a:outerShdw>
                </a:effectLst>
              </a:rPr>
              <a:t>.</a:t>
            </a:r>
            <a:endParaRPr lang="en-MY" sz="2400" dirty="0">
              <a:effectLst>
                <a:outerShdw blurRad="38100" dist="38100" dir="2700000" algn="tl">
                  <a:srgbClr val="000000">
                    <a:alpha val="43137"/>
                  </a:srgbClr>
                </a:outerShdw>
              </a:effectLst>
            </a:endParaRPr>
          </a:p>
        </p:txBody>
      </p:sp>
      <p:sp>
        <p:nvSpPr>
          <p:cNvPr id="5" name="Rectangle 4"/>
          <p:cNvSpPr/>
          <p:nvPr/>
        </p:nvSpPr>
        <p:spPr>
          <a:xfrm>
            <a:off x="0" y="1920895"/>
            <a:ext cx="9144000" cy="1508105"/>
          </a:xfrm>
          <a:prstGeom prst="rect">
            <a:avLst/>
          </a:prstGeom>
          <a:solidFill>
            <a:srgbClr val="990000">
              <a:alpha val="15000"/>
            </a:srgbClr>
          </a:solidFill>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لَّقَدْ كَانَ لَكُمْ فِي رَسُولِ اللَّهِ أُسْوَةٌ حَسَنَةٌ لِّمَن كَانَ يَرْجُو اللَّهَ وَالْيَوْمَ الْآخِرَ وَذَكَرَ اللَّهَ كَثِيرًا </a:t>
            </a:r>
            <a:endParaRPr lang="ms-MY" sz="4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6" name="Rectangle 5"/>
          <p:cNvSpPr/>
          <p:nvPr/>
        </p:nvSpPr>
        <p:spPr>
          <a:xfrm>
            <a:off x="0" y="992579"/>
            <a:ext cx="5029200" cy="461665"/>
          </a:xfrm>
          <a:prstGeom prst="rect">
            <a:avLst/>
          </a:prstGeom>
          <a:solidFill>
            <a:schemeClr val="bg1">
              <a:lumMod val="95000"/>
            </a:schemeClr>
          </a:solidFill>
        </p:spPr>
        <p:txBody>
          <a:bodyPr wrap="square">
            <a:spAutoFit/>
          </a:bodyPr>
          <a:lstStyle/>
          <a:p>
            <a:pPr fontAlgn="auto">
              <a:spcBef>
                <a:spcPts val="0"/>
              </a:spcBef>
              <a:spcAft>
                <a:spcPts val="0"/>
              </a:spcAft>
              <a:defRPr/>
            </a:pPr>
            <a:r>
              <a:rPr lang="en-US" sz="2400" i="1" dirty="0" smtClean="0">
                <a:ln>
                  <a:solidFill>
                    <a:sysClr val="windowText" lastClr="000000"/>
                  </a:solidFill>
                </a:ln>
                <a:effectLst/>
                <a:latin typeface="Baskerville Old Face" pitchFamily="18" charset="0"/>
              </a:rPr>
              <a:t>Surah Al </a:t>
            </a:r>
            <a:r>
              <a:rPr lang="en-US" sz="2400" i="1" dirty="0" err="1" smtClean="0">
                <a:ln>
                  <a:solidFill>
                    <a:sysClr val="windowText" lastClr="000000"/>
                  </a:solidFill>
                </a:ln>
                <a:effectLst/>
                <a:latin typeface="Baskerville Old Face" pitchFamily="18" charset="0"/>
              </a:rPr>
              <a:t>Ahzab</a:t>
            </a:r>
            <a:r>
              <a:rPr lang="en-US" sz="2400" i="1" dirty="0" smtClean="0">
                <a:ln>
                  <a:solidFill>
                    <a:sysClr val="windowText" lastClr="000000"/>
                  </a:solidFill>
                </a:ln>
                <a:effectLst/>
                <a:latin typeface="Baskerville Old Face" pitchFamily="18" charset="0"/>
              </a:rPr>
              <a:t> </a:t>
            </a:r>
            <a:r>
              <a:rPr lang="en-US" sz="2400" i="1" dirty="0" err="1" smtClean="0">
                <a:ln>
                  <a:solidFill>
                    <a:sysClr val="windowText" lastClr="000000"/>
                  </a:solidFill>
                </a:ln>
                <a:effectLst/>
                <a:latin typeface="Baskerville Old Face" pitchFamily="18" charset="0"/>
              </a:rPr>
              <a:t>Ayat</a:t>
            </a:r>
            <a:r>
              <a:rPr lang="en-US" sz="2400" i="1" dirty="0" smtClean="0">
                <a:ln>
                  <a:solidFill>
                    <a:sysClr val="windowText" lastClr="000000"/>
                  </a:solidFill>
                </a:ln>
                <a:effectLst/>
                <a:latin typeface="Baskerville Old Face" pitchFamily="18" charset="0"/>
              </a:rPr>
              <a:t> </a:t>
            </a:r>
            <a:r>
              <a:rPr lang="en-US" sz="2400" i="1" dirty="0" smtClean="0">
                <a:ln>
                  <a:solidFill>
                    <a:sysClr val="windowText" lastClr="000000"/>
                  </a:solidFill>
                </a:ln>
                <a:latin typeface="Baskerville Old Face" pitchFamily="18" charset="0"/>
              </a:rPr>
              <a:t>21</a:t>
            </a:r>
            <a:endParaRPr lang="en-US" sz="2400" i="1" dirty="0">
              <a:ln>
                <a:solidFill>
                  <a:sysClr val="windowText" lastClr="000000"/>
                </a:solidFill>
              </a:ln>
              <a:effectLst/>
              <a:latin typeface="Baskerville Old Face" pitchFamily="18" charset="0"/>
            </a:endParaRPr>
          </a:p>
        </p:txBody>
      </p:sp>
    </p:spTree>
    <p:extLst>
      <p:ext uri="{BB962C8B-B14F-4D97-AF65-F5344CB8AC3E}">
        <p14:creationId xmlns:p14="http://schemas.microsoft.com/office/powerpoint/2010/main" val="950628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2" y="1627525"/>
            <a:ext cx="9144032" cy="3477875"/>
          </a:xfrm>
          <a:prstGeom prst="rect">
            <a:avLst/>
          </a:prstGeom>
          <a:solidFill>
            <a:schemeClr val="tx1">
              <a:alpha val="1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لِىْ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إِنَّهُ هُوَ الْغَفُوْرُ الرَّحِيْمُ.</a:t>
            </a:r>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95062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fontAlgn="base">
              <a:spcBef>
                <a:spcPct val="0"/>
              </a:spcBef>
              <a:spcAft>
                <a:spcPct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71912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106493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399992" y="476864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228600"/>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0" y="1787408"/>
            <a:ext cx="9144000"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950628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2400" y="228600"/>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817388"/>
            <a:ext cx="9144000"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228490"/>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950628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7186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1524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8492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950628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66640" y="1759895"/>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عَلَى سَيِّدِنَا مُحَمَّدٍ </a:t>
            </a:r>
            <a:endParaRPr lang="en-US" sz="5400" b="1" dirty="0" smtClean="0">
              <a:solidFill>
                <a:srgbClr val="FFFF00"/>
              </a:solidFill>
              <a:effectLst>
                <a:glow rad="101600">
                  <a:schemeClr val="tx1">
                    <a:alpha val="60000"/>
                  </a:schemeClr>
                </a:glow>
              </a:effectLst>
              <a:cs typeface="Traditional Arabic" pitchFamily="2" charset="-78"/>
            </a:endParaRPr>
          </a:p>
          <a:p>
            <a:pPr algn="ctr" rtl="1"/>
            <a:r>
              <a:rPr lang="ar-SA" sz="5400" b="1" dirty="0" smtClean="0">
                <a:solidFill>
                  <a:srgbClr val="FFFF00"/>
                </a:solidFill>
                <a:effectLst>
                  <a:glow rad="101600">
                    <a:schemeClr val="tx1">
                      <a:alpha val="60000"/>
                    </a:schemeClr>
                  </a:glow>
                </a:effectLst>
                <a:cs typeface="Traditional Arabic" pitchFamily="2" charset="-78"/>
              </a:rPr>
              <a:t>وَعَلَى </a:t>
            </a:r>
            <a:r>
              <a:rPr lang="ar-SA" sz="5400" b="1" dirty="0">
                <a:solidFill>
                  <a:srgbClr val="FFFF00"/>
                </a:solidFill>
                <a:effectLst>
                  <a:glow rad="101600">
                    <a:schemeClr val="tx1">
                      <a:alpha val="60000"/>
                    </a:schemeClr>
                  </a:glow>
                </a:effectLst>
                <a:cs typeface="Traditional Arabic" pitchFamily="2" charset="-78"/>
              </a:rPr>
              <a:t>آَلِهِ وَأَصْحَابِهِ أَجْمَعِيْنَ. </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137590"/>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0"/>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950628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04810" y="1524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912203"/>
            <a:ext cx="9144000" cy="1569660"/>
          </a:xfrm>
          <a:prstGeom prst="rect">
            <a:avLst/>
          </a:prstGeom>
          <a:solidFill>
            <a:schemeClr val="tx1">
              <a:alpha val="15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وَأُوْصِيْكُمْ وَاِيَّايَ بِتَقْوَى اللهِ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فَإِنَّ اللهَ يُحِبُّ الْمُتَّقِيْنَ.</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960420"/>
            <a:ext cx="9144000" cy="1384995"/>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sesunggunya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mengasihi</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benar</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950628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53344" y="228600"/>
            <a:ext cx="7704856" cy="553998"/>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Istiqamah</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dalam</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amalan</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725724" y="3013358"/>
            <a:ext cx="7884876" cy="1193666"/>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Baginda tidak pernah menguzurkan diri daripada solat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berjemaah</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725723" y="4597534"/>
            <a:ext cx="7884877" cy="1193666"/>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Menjadikan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amalan solat berjemaah di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masjid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sebagai budaya hidup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kita</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6" name="Rectangle 5"/>
          <p:cNvSpPr/>
          <p:nvPr/>
        </p:nvSpPr>
        <p:spPr>
          <a:xfrm>
            <a:off x="1600200" y="1320934"/>
            <a:ext cx="6058843" cy="1193666"/>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Berusaha melakukan amalan yang menambahkan keimanan</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7" name="Right Arrow 6"/>
          <p:cNvSpPr/>
          <p:nvPr/>
        </p:nvSpPr>
        <p:spPr>
          <a:xfrm rot="5400000">
            <a:off x="402201" y="2177118"/>
            <a:ext cx="994780" cy="129614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28662" y="44624"/>
            <a:ext cx="7215238" cy="1015663"/>
          </a:xfrm>
          <a:prstGeom prst="rect">
            <a:avLst/>
          </a:prstGeom>
        </p:spPr>
        <p:txBody>
          <a:bodyPr wrap="square">
            <a:spAutoFit/>
          </a:bodyPr>
          <a:lstStyle/>
          <a:p>
            <a:pPr algn="ctr"/>
            <a:r>
              <a:rPr lang="en-US" sz="3000" b="1" i="1" dirty="0" err="1"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p>
          <a:p>
            <a:pPr algn="ctr"/>
            <a:r>
              <a:rPr lang="en-US" sz="3000" b="1" i="1" dirty="0" err="1"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51520" y="2807296"/>
            <a:ext cx="8568952" cy="1728192"/>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مَنْ صَلَّى الْعِشَاءَ فِي جَمَاعَةٍ فَكَأَنَّمَا قَامَ نِصْفَ اللَّيْلِ، </a:t>
            </a:r>
          </a:p>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وَمَنْ صَلَّى الصُّبْحَ فِي جَمَاعَةٍ فَكَأَنَّمَا صَلَّى اللَّيْلَ كُلَّهُ.</a:t>
            </a:r>
          </a:p>
        </p:txBody>
      </p:sp>
      <p:sp>
        <p:nvSpPr>
          <p:cNvPr id="5" name="Snip Same Side Corner Rectangle 4"/>
          <p:cNvSpPr/>
          <p:nvPr/>
        </p:nvSpPr>
        <p:spPr>
          <a:xfrm>
            <a:off x="251520" y="4680992"/>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sesungguhnya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mendirikan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separuh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adalah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seorang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bangun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232159"/>
            <a:ext cx="8856984" cy="1288593"/>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Pertama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Mendapat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pahala</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qiamullail</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765309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28662" y="-27384"/>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p>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87523" y="2789312"/>
            <a:ext cx="8568952" cy="1728192"/>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anchor="ctr"/>
          <a:lstStyle/>
          <a:p>
            <a:pPr algn="ctr" rtl="1">
              <a:defRPr/>
            </a:pPr>
            <a:r>
              <a:rPr lang="ar-SA" sz="4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لَيْسَ صَلاَةٌ أَثْقَلَ عَلَى الْمُنَافِقِيْنَ مِنَ الْفَجْرِ وَالْعِشَاءِ</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a:p>
            <a:pPr algn="ctr" rtl="1">
              <a:defRPr/>
            </a:pP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a:t>
            </a:r>
            <a:r>
              <a:rPr lang="ar-SA" sz="4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يَعْلَمُوْنَ مَا </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فِيْهِمَا لَأَتَوْهُمَا </a:t>
            </a:r>
            <a:r>
              <a:rPr lang="ar-SA" sz="4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حَبْوًا. </a:t>
            </a:r>
            <a:r>
              <a:rPr lang="ar-SA" sz="32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متفق عليه</a:t>
            </a:r>
          </a:p>
        </p:txBody>
      </p:sp>
      <p:sp>
        <p:nvSpPr>
          <p:cNvPr id="5" name="Snip Same Side Corner Rectangle 4"/>
          <p:cNvSpPr/>
          <p:nvPr/>
        </p:nvSpPr>
        <p:spPr>
          <a:xfrm>
            <a:off x="251520" y="4589512"/>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paling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atas</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orang-orang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Jikalau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tahu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kelebihan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terdapat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pada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keduanya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sudah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tentu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datang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masjid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walaupun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keadaan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merangkak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133128"/>
            <a:ext cx="8856984" cy="1576625"/>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Kedua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Membebaskan</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sifat</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defRPr/>
            </a:pPr>
            <a:endParaRPr lang="en-US" sz="11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765309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Mengenang</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jasa</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perjuangan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membawa</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ajaran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Islam.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SAW</a:t>
            </a:r>
            <a:endPar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45388645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479292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913824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492712"/>
            <a:ext cx="9144000" cy="1938992"/>
          </a:xfrm>
          <a:prstGeom prst="rect">
            <a:avLst/>
          </a:prstGeom>
          <a:solidFill>
            <a:schemeClr val="accent2">
              <a:lumMod val="50000"/>
              <a:alpha val="29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15091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8492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950628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اغْفِرْ</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للمُسْلِمِينَ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31876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1521" y="1484784"/>
            <a:ext cx="8532440" cy="378565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ارْحَمْنَا فَإِنَّكَ أَرْحَمُ الرَّاحِمِيْنَ. اللَّهُمَّ اهْدِنَا فَإِنَّكَ الْهَادِيْ إِلَى صِرَاطِكَ الْمُسْتَقِيْمِ. اللَّهُمَّ اشْفِ أَمْرَاضَنَا، وَاشْفِ مَرْضَانَا، وَارْحَمْ إِخْوَانَنَا الْمُسْلِمِيْنَ وَالْمُسْلِمَاتِ، الْأَحْيَاءِ مِنْهُمْ وَالْأَمْوَاتِ،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وَاجْعَلْنَا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 الرَّاشِدِيْنَ، يَا رَبَّ الْعَالَمِيْنَ.</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923662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279805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48320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اللَّهُمَّ 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 اللَّهُمَّ بَارِكْ لَنَا فِيْ رَجَبٍ، وَشَعْبَان، وَبَلِّغْنَا رَمَضَان.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514704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829496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083028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860669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04983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0527444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793148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1143000"/>
            <a:ext cx="8572560" cy="2585323"/>
          </a:xfrm>
          <a:prstGeom prst="rect">
            <a:avLst/>
          </a:prstGeom>
          <a:solidFill>
            <a:srgbClr val="990000">
              <a:alpha val="26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هَذَا النَّبِيَّ الْكَرِيْمِ سَيِّدِنَا مُحَمَّدٍ وَعَلَى آلِهِ وَصَحْبِهِ، وَمَنْ تَبِعَهُمْ بِإِحْسَانٍ ِإلَى يَوْمِ الدِّيْنِ. </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9992" y="3875544"/>
            <a:ext cx="8286808" cy="2677656"/>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28600"/>
            <a:ext cx="82153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950628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970032"/>
            <a:ext cx="9144000" cy="5601533"/>
          </a:xfrm>
          <a:prstGeom prst="rect">
            <a:avLst/>
          </a:prstGeom>
          <a:solidFill>
            <a:schemeClr val="bg1">
              <a:alpha val="56000"/>
            </a:schemeClr>
          </a:solidFill>
        </p:spPr>
        <p:txBody>
          <a:bodyPr>
            <a:spAutoFit/>
          </a:bodyPr>
          <a:lstStyle/>
          <a:p>
            <a:pPr algn="ctr">
              <a:defRPr/>
            </a:pPr>
            <a:endParaRPr lang="en-MY" sz="11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1600" b="1" dirty="0" smtClean="0">
                <a:solidFill>
                  <a:prstClr val="black"/>
                </a:solidFill>
                <a:effectLst>
                  <a:outerShdw blurRad="38100" dist="38100" dir="2700000" algn="tl">
                    <a:srgbClr val="000000">
                      <a:alpha val="43137"/>
                    </a:srgbClr>
                  </a:outerShdw>
                </a:effectLst>
                <a:cs typeface="Arial" charset="0"/>
              </a:rPr>
              <a:t>INTISARI </a:t>
            </a:r>
            <a:r>
              <a:rPr lang="en-MY" sz="1600" b="1" dirty="0">
                <a:solidFill>
                  <a:prstClr val="black"/>
                </a:solidFill>
                <a:effectLst>
                  <a:outerShdw blurRad="38100" dist="38100" dir="2700000" algn="tl">
                    <a:srgbClr val="000000">
                      <a:alpha val="43137"/>
                    </a:srgbClr>
                  </a:outerShdw>
                </a:effectLst>
                <a:cs typeface="Arial" charset="0"/>
              </a:rPr>
              <a:t>KHUTBAH JUMAAT PADA </a:t>
            </a:r>
            <a:r>
              <a:rPr lang="en-US" sz="1600" b="1" dirty="0" smtClean="0">
                <a:solidFill>
                  <a:prstClr val="black"/>
                </a:solidFill>
                <a:effectLst>
                  <a:outerShdw blurRad="38100" dist="38100" dir="2700000" algn="tl">
                    <a:srgbClr val="000000">
                      <a:alpha val="43137"/>
                    </a:srgbClr>
                  </a:outerShdw>
                </a:effectLst>
                <a:cs typeface="Arial" charset="0"/>
              </a:rPr>
              <a:t>06</a:t>
            </a:r>
            <a:r>
              <a:rPr lang="en-MY" sz="1600" b="1" dirty="0" smtClean="0">
                <a:solidFill>
                  <a:prstClr val="black"/>
                </a:solidFill>
                <a:effectLst>
                  <a:outerShdw blurRad="38100" dist="38100" dir="2700000" algn="tl">
                    <a:srgbClr val="000000">
                      <a:alpha val="43137"/>
                    </a:srgbClr>
                  </a:outerShdw>
                </a:effectLst>
                <a:cs typeface="Arial" charset="0"/>
              </a:rPr>
              <a:t>/04/2018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PEMBENTUKAN  PEMIMPIN YANG BERWIBAWA</a:t>
            </a:r>
            <a:endParaRPr lang="en-MY" sz="2000" b="1" u="sng"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MY" sz="2000" b="1" u="sng"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PEMIMPIN </a:t>
            </a:r>
            <a:r>
              <a:rPr lang="en-MY" b="1" dirty="0">
                <a:solidFill>
                  <a:prstClr val="black"/>
                </a:solidFill>
                <a:effectLst>
                  <a:outerShdw blurRad="38100" dist="38100" dir="2700000" algn="tl">
                    <a:srgbClr val="000000">
                      <a:alpha val="43137"/>
                    </a:srgbClr>
                  </a:outerShdw>
                </a:effectLst>
                <a:cs typeface="Arial" charset="0"/>
              </a:rPr>
              <a:t>BUKAN </a:t>
            </a:r>
            <a:r>
              <a:rPr lang="en-MY" b="1" dirty="0" smtClean="0">
                <a:solidFill>
                  <a:prstClr val="black"/>
                </a:solidFill>
                <a:effectLst>
                  <a:outerShdw blurRad="38100" dist="38100" dir="2700000" algn="tl">
                    <a:srgbClr val="000000">
                      <a:alpha val="43137"/>
                    </a:srgbClr>
                  </a:outerShdw>
                </a:effectLst>
                <a:cs typeface="Arial" charset="0"/>
              </a:rPr>
              <a:t>SAHAJA </a:t>
            </a:r>
            <a:r>
              <a:rPr lang="en-MY" b="1" dirty="0">
                <a:solidFill>
                  <a:prstClr val="black"/>
                </a:solidFill>
                <a:effectLst>
                  <a:outerShdw blurRad="38100" dist="38100" dir="2700000" algn="tl">
                    <a:srgbClr val="000000">
                      <a:alpha val="43137"/>
                    </a:srgbClr>
                  </a:outerShdw>
                </a:effectLst>
                <a:cs typeface="Arial" charset="0"/>
              </a:rPr>
              <a:t>DIRUJUK KEPADA SESEORANG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MEMIMPIN NEGARA ATAU ORGANISASI, MALAH SETIAP ORANG BOLEH DIANGGAP SEBAGAI PEMIMPIN SEKURANG-KURANG TERHADAP DIRI SENDIRI</a:t>
            </a:r>
            <a:r>
              <a:rPr lang="en-MY"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sz="8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JUSTERU ITU, </a:t>
            </a:r>
            <a:r>
              <a:rPr lang="en-MY" b="1" dirty="0">
                <a:solidFill>
                  <a:prstClr val="black"/>
                </a:solidFill>
                <a:effectLst>
                  <a:outerShdw blurRad="38100" dist="38100" dir="2700000" algn="tl">
                    <a:srgbClr val="000000">
                      <a:alpha val="43137"/>
                    </a:srgbClr>
                  </a:outerShdw>
                </a:effectLst>
                <a:cs typeface="Arial" charset="0"/>
              </a:rPr>
              <a:t>SETIAP ORANG PERLU MEMPUNYAI SIFAT-SIFAT PEMIMPIN </a:t>
            </a:r>
            <a:r>
              <a:rPr lang="en-MY" b="1" dirty="0" smtClean="0">
                <a:solidFill>
                  <a:prstClr val="black"/>
                </a:solidFill>
                <a:effectLst>
                  <a:outerShdw blurRad="38100" dist="38100" dir="2700000" algn="tl">
                    <a:srgbClr val="000000">
                      <a:alpha val="43137"/>
                    </a:srgbClr>
                  </a:outerShdw>
                </a:effectLst>
                <a:cs typeface="Arial" charset="0"/>
              </a:rPr>
              <a:t>YANG BAIK. </a:t>
            </a:r>
            <a:r>
              <a:rPr lang="en-MY" b="1" dirty="0">
                <a:solidFill>
                  <a:prstClr val="black"/>
                </a:solidFill>
                <a:effectLst>
                  <a:outerShdw blurRad="38100" dist="38100" dir="2700000" algn="tl">
                    <a:srgbClr val="000000">
                      <a:alpha val="43137"/>
                    </a:srgbClr>
                  </a:outerShdw>
                </a:effectLst>
                <a:cs typeface="Arial" charset="0"/>
              </a:rPr>
              <a:t>SETIAP PEMIMPIN PERLU MENAULADANI </a:t>
            </a:r>
            <a:r>
              <a:rPr lang="en-MY" b="1" dirty="0" smtClean="0">
                <a:solidFill>
                  <a:prstClr val="black"/>
                </a:solidFill>
                <a:effectLst>
                  <a:outerShdw blurRad="38100" dist="38100" dir="2700000" algn="tl">
                    <a:srgbClr val="000000">
                      <a:alpha val="43137"/>
                    </a:srgbClr>
                  </a:outerShdw>
                </a:effectLst>
                <a:cs typeface="Arial" charset="0"/>
              </a:rPr>
              <a:t>RASULULLAH SAW </a:t>
            </a:r>
            <a:r>
              <a:rPr lang="en-MY" b="1" dirty="0">
                <a:solidFill>
                  <a:prstClr val="black"/>
                </a:solidFill>
                <a:effectLst>
                  <a:outerShdw blurRad="38100" dist="38100" dir="2700000" algn="tl">
                    <a:srgbClr val="000000">
                      <a:alpha val="43137"/>
                    </a:srgbClr>
                  </a:outerShdw>
                </a:effectLst>
                <a:cs typeface="Arial" charset="0"/>
              </a:rPr>
              <a:t>KERANA BAGINDA PEMIMPIN UMMAH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PALING BERWIBAWA</a:t>
            </a:r>
            <a:r>
              <a:rPr lang="en-MY"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sz="8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NABI </a:t>
            </a:r>
            <a:r>
              <a:rPr lang="en-MY" b="1" dirty="0">
                <a:solidFill>
                  <a:prstClr val="black"/>
                </a:solidFill>
                <a:effectLst>
                  <a:outerShdw blurRad="38100" dist="38100" dir="2700000" algn="tl">
                    <a:srgbClr val="000000">
                      <a:alpha val="43137"/>
                    </a:srgbClr>
                  </a:outerShdw>
                </a:effectLst>
                <a:cs typeface="Arial" charset="0"/>
              </a:rPr>
              <a:t>DIDIDIK </a:t>
            </a:r>
            <a:r>
              <a:rPr lang="en-MY" b="1" dirty="0" smtClean="0">
                <a:solidFill>
                  <a:prstClr val="black"/>
                </a:solidFill>
                <a:effectLst>
                  <a:outerShdw blurRad="38100" dist="38100" dir="2700000" algn="tl">
                    <a:srgbClr val="000000">
                      <a:alpha val="43137"/>
                    </a:srgbClr>
                  </a:outerShdw>
                </a:effectLst>
                <a:cs typeface="Arial" charset="0"/>
              </a:rPr>
              <a:t>SEBAGAI </a:t>
            </a:r>
            <a:r>
              <a:rPr lang="en-MY" b="1" dirty="0">
                <a:solidFill>
                  <a:prstClr val="black"/>
                </a:solidFill>
                <a:effectLst>
                  <a:outerShdw blurRad="38100" dist="38100" dir="2700000" algn="tl">
                    <a:srgbClr val="000000">
                      <a:alpha val="43137"/>
                    </a:srgbClr>
                  </a:outerShdw>
                </a:effectLst>
                <a:cs typeface="Arial" charset="0"/>
              </a:rPr>
              <a:t>PEMIMPIN MELALUI SIRI AWAL WAHYU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DITURUNKAN </a:t>
            </a:r>
            <a:r>
              <a:rPr lang="en-MY" b="1" dirty="0" smtClean="0">
                <a:solidFill>
                  <a:prstClr val="black"/>
                </a:solidFill>
                <a:effectLst>
                  <a:outerShdw blurRad="38100" dist="38100" dir="2700000" algn="tl">
                    <a:srgbClr val="000000">
                      <a:alpha val="43137"/>
                    </a:srgbClr>
                  </a:outerShdw>
                </a:effectLst>
                <a:cs typeface="Arial" charset="0"/>
              </a:rPr>
              <a:t>SEPERTI </a:t>
            </a:r>
            <a:r>
              <a:rPr lang="en-MY" b="1" dirty="0">
                <a:solidFill>
                  <a:prstClr val="black"/>
                </a:solidFill>
                <a:effectLst>
                  <a:outerShdw blurRad="38100" dist="38100" dir="2700000" algn="tl">
                    <a:srgbClr val="000000">
                      <a:alpha val="43137"/>
                    </a:srgbClr>
                  </a:outerShdw>
                </a:effectLst>
                <a:cs typeface="Arial" charset="0"/>
              </a:rPr>
              <a:t>AYAT PERTAMA </a:t>
            </a:r>
            <a:r>
              <a:rPr lang="en-MY" b="1" dirty="0" smtClean="0">
                <a:solidFill>
                  <a:prstClr val="black"/>
                </a:solidFill>
                <a:effectLst>
                  <a:outerShdw blurRad="38100" dist="38100" dir="2700000" algn="tl">
                    <a:srgbClr val="000000">
                      <a:alpha val="43137"/>
                    </a:srgbClr>
                  </a:outerShdw>
                </a:effectLst>
                <a:cs typeface="Arial" charset="0"/>
              </a:rPr>
              <a:t>DITURUN</a:t>
            </a:r>
            <a:r>
              <a:rPr lang="ar-SA" sz="2400" b="1" dirty="0" smtClean="0">
                <a:solidFill>
                  <a:prstClr val="black"/>
                </a:solidFill>
                <a:effectLst>
                  <a:outerShdw blurRad="38100" dist="38100" dir="2700000" algn="tl">
                    <a:srgbClr val="000000">
                      <a:alpha val="43137"/>
                    </a:srgbClr>
                  </a:outerShdw>
                </a:effectLst>
              </a:rPr>
              <a:t>اقرأ </a:t>
            </a:r>
            <a:r>
              <a:rPr lang="en-US" sz="2400" b="1" dirty="0" smtClean="0">
                <a:solidFill>
                  <a:prstClr val="black"/>
                </a:solidFill>
                <a:effectLst>
                  <a:outerShdw blurRad="38100" dist="38100" dir="2700000" algn="tl">
                    <a:srgbClr val="000000">
                      <a:alpha val="43137"/>
                    </a:srgbClr>
                  </a:outerShdw>
                </a:effectLst>
                <a:cs typeface="Arial" charset="0"/>
              </a:rPr>
              <a:t>  </a:t>
            </a:r>
            <a:r>
              <a:rPr lang="en-US" b="1" dirty="0" smtClean="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INI BERMAKNA, </a:t>
            </a:r>
            <a:r>
              <a:rPr lang="en-MY" b="1" dirty="0">
                <a:solidFill>
                  <a:prstClr val="black"/>
                </a:solidFill>
                <a:effectLst>
                  <a:outerShdw blurRad="38100" dist="38100" dir="2700000" algn="tl">
                    <a:srgbClr val="000000">
                      <a:alpha val="43137"/>
                    </a:srgbClr>
                  </a:outerShdw>
                </a:effectLst>
                <a:cs typeface="Arial" charset="0"/>
              </a:rPr>
              <a:t>SEORANG PEMIMPIN MESTILAH BERILMU TERUTAMA TENTANG SYARIAT</a:t>
            </a:r>
            <a:r>
              <a:rPr lang="en-MY" b="1" dirty="0" smtClean="0">
                <a:solidFill>
                  <a:prstClr val="black"/>
                </a:solidFill>
                <a:effectLst>
                  <a:outerShdw blurRad="38100" dist="38100" dir="2700000" algn="tl">
                    <a:srgbClr val="000000">
                      <a:alpha val="43137"/>
                    </a:srgbClr>
                  </a:outerShdw>
                </a:effectLst>
                <a:cs typeface="Arial" charset="0"/>
              </a:rPr>
              <a:t>.</a:t>
            </a:r>
            <a:endParaRPr lang="ar-SA" b="1" dirty="0" smtClean="0">
              <a:solidFill>
                <a:prstClr val="black"/>
              </a:solidFill>
              <a:effectLst>
                <a:outerShdw blurRad="38100" dist="38100" dir="2700000" algn="tl">
                  <a:srgbClr val="000000">
                    <a:alpha val="43137"/>
                  </a:srgbClr>
                </a:outerShdw>
              </a:effectLst>
            </a:endParaRPr>
          </a:p>
          <a:p>
            <a:pPr marL="342900" indent="-342900" algn="just">
              <a:buFontTx/>
              <a:buAutoNum type="arabicPeriod"/>
              <a:defRPr/>
            </a:pPr>
            <a:endParaRPr lang="ar-SA" sz="800" b="1" dirty="0">
              <a:solidFill>
                <a:prstClr val="black"/>
              </a:solidFill>
              <a:effectLst>
                <a:outerShdw blurRad="38100" dist="38100" dir="2700000" algn="tl">
                  <a:srgbClr val="000000">
                    <a:alpha val="43137"/>
                  </a:srgbClr>
                </a:outerShdw>
              </a:effectLst>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DI </a:t>
            </a:r>
            <a:r>
              <a:rPr lang="en-MY" b="1" dirty="0">
                <a:solidFill>
                  <a:prstClr val="black"/>
                </a:solidFill>
                <a:effectLst>
                  <a:outerShdw blurRad="38100" dist="38100" dir="2700000" algn="tl">
                    <a:srgbClr val="000000">
                      <a:alpha val="43137"/>
                    </a:srgbClr>
                  </a:outerShdw>
                </a:effectLst>
                <a:cs typeface="Arial" charset="0"/>
              </a:rPr>
              <a:t>ANTARA SIFAT PENTING </a:t>
            </a:r>
            <a:r>
              <a:rPr lang="en-MY" b="1" dirty="0" smtClean="0">
                <a:solidFill>
                  <a:prstClr val="black"/>
                </a:solidFill>
                <a:effectLst>
                  <a:outerShdw blurRad="38100" dist="38100" dir="2700000" algn="tl">
                    <a:srgbClr val="000000">
                      <a:alpha val="43137"/>
                    </a:srgbClr>
                  </a:outerShdw>
                </a:effectLst>
                <a:cs typeface="Arial" charset="0"/>
              </a:rPr>
              <a:t>BERDASARKAN </a:t>
            </a:r>
            <a:r>
              <a:rPr lang="en-MY" b="1" dirty="0">
                <a:solidFill>
                  <a:prstClr val="black"/>
                </a:solidFill>
                <a:effectLst>
                  <a:outerShdw blurRad="38100" dist="38100" dir="2700000" algn="tl">
                    <a:srgbClr val="000000">
                      <a:alpha val="43137"/>
                    </a:srgbClr>
                  </a:outerShdw>
                </a:effectLst>
                <a:cs typeface="Arial" charset="0"/>
              </a:rPr>
              <a:t>WAHYU AWAL IALAH BERTANGGUNGJAWAB DAN BERWAWASAN AGAR ORANG DI BAWAH KEPIMPINAN TIDAK KECUNDANG. PEMIMPIN JUGA HENDAKLAH PATUH SYARA', BERSIH, JUJUR DAN ANTI MAKSIAT</a:t>
            </a:r>
            <a:r>
              <a:rPr lang="en-MY"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sz="9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SETERUSNYA, </a:t>
            </a:r>
            <a:r>
              <a:rPr lang="en-MY" b="1" dirty="0">
                <a:solidFill>
                  <a:prstClr val="black"/>
                </a:solidFill>
                <a:effectLst>
                  <a:outerShdw blurRad="38100" dist="38100" dir="2700000" algn="tl">
                    <a:srgbClr val="000000">
                      <a:alpha val="43137"/>
                    </a:srgbClr>
                  </a:outerShdw>
                </a:effectLst>
                <a:cs typeface="Arial" charset="0"/>
              </a:rPr>
              <a:t>PEMIMPIN PERLU IKHLAS, TIDAK MENCARI KEMEGAHAN ATAU KEKAYAAN, SABAR, MANTAP RUHANI DAN BERHATI-HATI.</a:t>
            </a:r>
            <a:endParaRPr lang="en-MY" b="1" dirty="0" smtClean="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2638269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988403"/>
            <a:ext cx="9144000" cy="830997"/>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وَكُوْنُوا سَائِرِيْنَ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نَهْجِ الْمُتَّقِين. </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28600" y="3782903"/>
            <a:ext cx="8610600" cy="1384995"/>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taqwa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pastikan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bergerak</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landasan</a:t>
            </a:r>
            <a:r>
              <a:rPr lang="en-US" sz="2800" b="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950628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2860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3802320"/>
            <a:ext cx="8839200" cy="2739211"/>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ms-MY" sz="2400" i="1" dirty="0"/>
              <a:t>“Setiap kamu adalah pemimpin dan bertanggungjawab terhadap pimpinannya; ketua kerajaan </a:t>
            </a:r>
            <a:r>
              <a:rPr lang="ms-MY" sz="2400" i="1" dirty="0" err="1"/>
              <a:t>adalah</a:t>
            </a:r>
            <a:r>
              <a:rPr lang="ms-MY" sz="2400" i="1" dirty="0"/>
              <a:t> pemimpin dan bertanggungjawab terhadap rakyatnya, suami pemimpin kepada isterinya dan bertanggungjawab terhadap  pimpinannya, isteri pemimpin di rumah suaminya dan bertanggungjawab terhadap pimpinannya dan pembantu rumah pemimpin harta majikannya dan dia bertanggungjawab terhadap pimpinannya</a:t>
            </a:r>
            <a:r>
              <a:rPr lang="ms-MY" sz="2800" i="1" dirty="0"/>
              <a:t>. </a:t>
            </a:r>
            <a:endParaRPr lang="en-MY" sz="2800" dirty="0"/>
          </a:p>
        </p:txBody>
      </p:sp>
      <p:sp>
        <p:nvSpPr>
          <p:cNvPr id="5" name="Rectangle 4"/>
          <p:cNvSpPr/>
          <p:nvPr/>
        </p:nvSpPr>
        <p:spPr>
          <a:xfrm>
            <a:off x="0" y="1563231"/>
            <a:ext cx="9144000" cy="2123658"/>
          </a:xfrm>
          <a:prstGeom prst="rect">
            <a:avLst/>
          </a:prstGeom>
          <a:solidFill>
            <a:srgbClr val="990000">
              <a:alpha val="15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كُلُّكُمْ رَاعٍ وَكُلُّكُمْ مَسْئُوْلٌ عَنْ رَعِيَّتِهِ، وَالأَمِيرُ رَاعٍ، وَالرَّجُلُ رَاعٍ عَلىَ أَهْلِ بَيْتِهِ، وَالْمَرْأَةُ رَاعِيَّةٌ عَلَى بَيْتِ زَوْجِهَا وَوَلَدِهِ، فَكلَّكُم رَاعٍ وَكَلّكُم مَسْئُولٌ عنْ رَعِيَّتِهِ.</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6" name="Rectangle 5"/>
          <p:cNvSpPr/>
          <p:nvPr/>
        </p:nvSpPr>
        <p:spPr>
          <a:xfrm>
            <a:off x="76200" y="949627"/>
            <a:ext cx="5105400" cy="56853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Setiap</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Orang </a:t>
            </a:r>
            <a:r>
              <a:rPr lang="en-U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adalah</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t>
            </a:r>
            <a:r>
              <a:rPr lang="en-U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Pemimpin</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p:txBody>
      </p:sp>
    </p:spTree>
    <p:extLst>
      <p:ext uri="{BB962C8B-B14F-4D97-AF65-F5344CB8AC3E}">
        <p14:creationId xmlns:p14="http://schemas.microsoft.com/office/powerpoint/2010/main" val="950628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600200" y="3733800"/>
            <a:ext cx="6248400" cy="12954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B0F0"/>
                </a:solidFill>
                <a:effectLst>
                  <a:glow rad="101600">
                    <a:schemeClr val="tx1">
                      <a:alpha val="60000"/>
                    </a:schemeClr>
                  </a:glow>
                </a:effectLst>
                <a:latin typeface="Arial Black" pitchFamily="34" charset="0"/>
              </a:rPr>
              <a:t>Memahami</a:t>
            </a:r>
            <a:r>
              <a:rPr lang="en-US" sz="2400" b="1" dirty="0" smtClean="0">
                <a:solidFill>
                  <a:srgbClr val="00B0F0"/>
                </a:solidFill>
                <a:effectLst>
                  <a:glow rad="101600">
                    <a:schemeClr val="tx1">
                      <a:alpha val="60000"/>
                    </a:schemeClr>
                  </a:glow>
                </a:effectLst>
                <a:latin typeface="Arial Black" pitchFamily="34" charset="0"/>
              </a:rPr>
              <a:t> </a:t>
            </a:r>
            <a:r>
              <a:rPr lang="en-US" sz="2400" b="1" dirty="0" err="1" smtClean="0">
                <a:solidFill>
                  <a:srgbClr val="00B0F0"/>
                </a:solidFill>
                <a:effectLst>
                  <a:glow rad="101600">
                    <a:schemeClr val="tx1">
                      <a:alpha val="60000"/>
                    </a:schemeClr>
                  </a:glow>
                </a:effectLst>
                <a:latin typeface="Arial Black" pitchFamily="34" charset="0"/>
              </a:rPr>
              <a:t>dan</a:t>
            </a:r>
            <a:r>
              <a:rPr lang="en-US" sz="2400" b="1" dirty="0" smtClean="0">
                <a:solidFill>
                  <a:srgbClr val="00B0F0"/>
                </a:solidFill>
                <a:effectLst>
                  <a:glow rad="101600">
                    <a:schemeClr val="tx1">
                      <a:alpha val="60000"/>
                    </a:schemeClr>
                  </a:glow>
                </a:effectLst>
                <a:latin typeface="Arial Black" pitchFamily="34" charset="0"/>
              </a:rPr>
              <a:t> </a:t>
            </a:r>
            <a:r>
              <a:rPr lang="en-US" sz="2400" b="1" dirty="0" err="1" smtClean="0">
                <a:solidFill>
                  <a:srgbClr val="00B0F0"/>
                </a:solidFill>
                <a:effectLst>
                  <a:glow rad="101600">
                    <a:schemeClr val="tx1">
                      <a:alpha val="60000"/>
                    </a:schemeClr>
                  </a:glow>
                </a:effectLst>
                <a:latin typeface="Arial Black" pitchFamily="34" charset="0"/>
              </a:rPr>
              <a:t>mentadabbur</a:t>
            </a:r>
            <a:r>
              <a:rPr lang="en-US" sz="2400" b="1" dirty="0" smtClean="0">
                <a:solidFill>
                  <a:srgbClr val="00B0F0"/>
                </a:solidFill>
                <a:effectLst>
                  <a:glow rad="101600">
                    <a:schemeClr val="tx1">
                      <a:alpha val="60000"/>
                    </a:schemeClr>
                  </a:glow>
                </a:effectLst>
                <a:latin typeface="Arial Black" pitchFamily="34" charset="0"/>
              </a:rPr>
              <a:t> </a:t>
            </a:r>
            <a:r>
              <a:rPr lang="en-US" sz="2400" b="1" dirty="0" err="1" smtClean="0">
                <a:solidFill>
                  <a:srgbClr val="00B0F0"/>
                </a:solidFill>
                <a:effectLst>
                  <a:glow rad="101600">
                    <a:schemeClr val="tx1">
                      <a:alpha val="60000"/>
                    </a:schemeClr>
                  </a:glow>
                </a:effectLst>
                <a:latin typeface="Arial Black" pitchFamily="34" charset="0"/>
              </a:rPr>
              <a:t>wahyu</a:t>
            </a:r>
            <a:r>
              <a:rPr lang="en-US" sz="2400" b="1" dirty="0" smtClean="0">
                <a:solidFill>
                  <a:srgbClr val="00B0F0"/>
                </a:solidFill>
                <a:effectLst>
                  <a:glow rad="101600">
                    <a:schemeClr val="tx1">
                      <a:alpha val="60000"/>
                    </a:schemeClr>
                  </a:glow>
                </a:effectLst>
                <a:latin typeface="Arial Black" pitchFamily="34" charset="0"/>
              </a:rPr>
              <a:t> yang </a:t>
            </a:r>
            <a:r>
              <a:rPr lang="en-US" sz="2400" b="1" dirty="0" err="1" smtClean="0">
                <a:solidFill>
                  <a:srgbClr val="00B0F0"/>
                </a:solidFill>
                <a:effectLst>
                  <a:glow rad="101600">
                    <a:schemeClr val="tx1">
                      <a:alpha val="60000"/>
                    </a:schemeClr>
                  </a:glow>
                </a:effectLst>
                <a:latin typeface="Arial Black" pitchFamily="34" charset="0"/>
              </a:rPr>
              <a:t>diterima</a:t>
            </a:r>
            <a:r>
              <a:rPr lang="en-US" sz="2400" b="1" dirty="0" smtClean="0">
                <a:solidFill>
                  <a:srgbClr val="00B0F0"/>
                </a:solidFill>
                <a:effectLst>
                  <a:glow rad="101600">
                    <a:schemeClr val="tx1">
                      <a:alpha val="60000"/>
                    </a:schemeClr>
                  </a:glow>
                </a:effectLst>
                <a:latin typeface="Arial Black" pitchFamily="34" charset="0"/>
              </a:rPr>
              <a:t> </a:t>
            </a:r>
            <a:r>
              <a:rPr lang="en-US" sz="2400" b="1" dirty="0" err="1" smtClean="0">
                <a:solidFill>
                  <a:srgbClr val="00B0F0"/>
                </a:solidFill>
                <a:effectLst>
                  <a:glow rad="101600">
                    <a:schemeClr val="tx1">
                      <a:alpha val="60000"/>
                    </a:schemeClr>
                  </a:glow>
                </a:effectLst>
                <a:latin typeface="Arial Black" pitchFamily="34" charset="0"/>
              </a:rPr>
              <a:t>Baginda</a:t>
            </a:r>
            <a:r>
              <a:rPr lang="en-US" sz="2400" b="1" dirty="0" smtClean="0">
                <a:solidFill>
                  <a:srgbClr val="00B0F0"/>
                </a:solidFill>
                <a:effectLst>
                  <a:glow rad="101600">
                    <a:schemeClr val="tx1">
                      <a:alpha val="60000"/>
                    </a:schemeClr>
                  </a:glow>
                </a:effectLst>
                <a:latin typeface="Arial Black" pitchFamily="34" charset="0"/>
              </a:rPr>
              <a:t> </a:t>
            </a:r>
            <a:r>
              <a:rPr lang="en-US" sz="2400" b="1" dirty="0" err="1" smtClean="0">
                <a:solidFill>
                  <a:srgbClr val="00B0F0"/>
                </a:solidFill>
                <a:effectLst>
                  <a:glow rad="101600">
                    <a:schemeClr val="tx1">
                      <a:alpha val="60000"/>
                    </a:schemeClr>
                  </a:glow>
                </a:effectLst>
                <a:latin typeface="Arial Black" pitchFamily="34" charset="0"/>
              </a:rPr>
              <a:t>pada</a:t>
            </a:r>
            <a:r>
              <a:rPr lang="en-US" sz="2400" b="1" dirty="0" smtClean="0">
                <a:solidFill>
                  <a:srgbClr val="00B0F0"/>
                </a:solidFill>
                <a:effectLst>
                  <a:glow rad="101600">
                    <a:schemeClr val="tx1">
                      <a:alpha val="60000"/>
                    </a:schemeClr>
                  </a:glow>
                </a:effectLst>
                <a:latin typeface="Arial Black" pitchFamily="34" charset="0"/>
              </a:rPr>
              <a:t> </a:t>
            </a:r>
          </a:p>
          <a:p>
            <a:pPr algn="ctr"/>
            <a:r>
              <a:rPr lang="en-US" sz="2400" b="1" dirty="0" err="1" smtClean="0">
                <a:solidFill>
                  <a:srgbClr val="00B0F0"/>
                </a:solidFill>
                <a:effectLst>
                  <a:glow rad="101600">
                    <a:schemeClr val="tx1">
                      <a:alpha val="60000"/>
                    </a:schemeClr>
                  </a:glow>
                </a:effectLst>
                <a:latin typeface="Arial Black" pitchFamily="34" charset="0"/>
              </a:rPr>
              <a:t>Fasa</a:t>
            </a:r>
            <a:r>
              <a:rPr lang="en-US" sz="2400" b="1" dirty="0" smtClean="0">
                <a:solidFill>
                  <a:srgbClr val="00B0F0"/>
                </a:solidFill>
                <a:effectLst>
                  <a:glow rad="101600">
                    <a:schemeClr val="tx1">
                      <a:alpha val="60000"/>
                    </a:schemeClr>
                  </a:glow>
                </a:effectLst>
                <a:latin typeface="Arial Black" pitchFamily="34" charset="0"/>
              </a:rPr>
              <a:t> </a:t>
            </a:r>
            <a:r>
              <a:rPr lang="en-US" sz="2400" b="1" dirty="0" err="1" smtClean="0">
                <a:solidFill>
                  <a:srgbClr val="00B0F0"/>
                </a:solidFill>
                <a:effectLst>
                  <a:glow rad="101600">
                    <a:schemeClr val="tx1">
                      <a:alpha val="60000"/>
                    </a:schemeClr>
                  </a:glow>
                </a:effectLst>
                <a:latin typeface="Arial Black" pitchFamily="34" charset="0"/>
              </a:rPr>
              <a:t>Pertama</a:t>
            </a:r>
            <a:r>
              <a:rPr lang="en-US" sz="2400" b="1" dirty="0" smtClean="0">
                <a:solidFill>
                  <a:srgbClr val="00B0F0"/>
                </a:solidFill>
                <a:effectLst>
                  <a:glow rad="101600">
                    <a:schemeClr val="tx1">
                      <a:alpha val="60000"/>
                    </a:schemeClr>
                  </a:glow>
                </a:effectLst>
                <a:latin typeface="Arial Black" pitchFamily="34" charset="0"/>
              </a:rPr>
              <a:t> </a:t>
            </a:r>
            <a:endParaRPr lang="en-US" sz="3600" b="1" dirty="0">
              <a:solidFill>
                <a:srgbClr val="00B0F0"/>
              </a:solidFill>
              <a:effectLst>
                <a:glow rad="101600">
                  <a:schemeClr val="tx1">
                    <a:alpha val="60000"/>
                  </a:schemeClr>
                </a:glow>
              </a:effectLst>
              <a:latin typeface="Arial Black" pitchFamily="34" charset="0"/>
            </a:endParaRPr>
          </a:p>
        </p:txBody>
      </p:sp>
      <p:sp>
        <p:nvSpPr>
          <p:cNvPr id="4" name="Rectangle 3"/>
          <p:cNvSpPr/>
          <p:nvPr/>
        </p:nvSpPr>
        <p:spPr>
          <a:xfrm>
            <a:off x="0" y="228600"/>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Pemimpin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Unggul</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219200" y="1752600"/>
            <a:ext cx="6705600" cy="83820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Arial Black" pitchFamily="34" charset="0"/>
              </a:rPr>
              <a:t>Asuhan</a:t>
            </a:r>
            <a:r>
              <a:rPr lang="en-US" sz="2400" dirty="0" smtClean="0">
                <a:solidFill>
                  <a:schemeClr val="tx1"/>
                </a:solidFill>
                <a:latin typeface="Arial Black" pitchFamily="34" charset="0"/>
              </a:rPr>
              <a:t> </a:t>
            </a:r>
            <a:r>
              <a:rPr lang="en-US" sz="2400" dirty="0" err="1" smtClean="0">
                <a:solidFill>
                  <a:schemeClr val="tx1"/>
                </a:solidFill>
                <a:latin typeface="Arial Black" pitchFamily="34" charset="0"/>
              </a:rPr>
              <a:t>dan</a:t>
            </a:r>
            <a:r>
              <a:rPr lang="en-US" sz="2400" dirty="0" smtClean="0">
                <a:solidFill>
                  <a:schemeClr val="tx1"/>
                </a:solidFill>
                <a:latin typeface="Arial Black" pitchFamily="34" charset="0"/>
              </a:rPr>
              <a:t> </a:t>
            </a:r>
            <a:r>
              <a:rPr lang="en-US" sz="2400" dirty="0" err="1" smtClean="0">
                <a:solidFill>
                  <a:schemeClr val="tx1"/>
                </a:solidFill>
                <a:latin typeface="Arial Black" pitchFamily="34" charset="0"/>
              </a:rPr>
              <a:t>Didikan</a:t>
            </a:r>
            <a:r>
              <a:rPr lang="en-US" sz="2400" dirty="0" smtClean="0">
                <a:solidFill>
                  <a:schemeClr val="tx1"/>
                </a:solidFill>
                <a:latin typeface="Arial Black" pitchFamily="34" charset="0"/>
              </a:rPr>
              <a:t> </a:t>
            </a:r>
            <a:r>
              <a:rPr lang="en-US" sz="2400" dirty="0" err="1" smtClean="0">
                <a:solidFill>
                  <a:schemeClr val="tx1"/>
                </a:solidFill>
                <a:latin typeface="Arial Black" pitchFamily="34" charset="0"/>
              </a:rPr>
              <a:t>terus</a:t>
            </a:r>
            <a:r>
              <a:rPr lang="en-US" sz="2400" dirty="0" smtClean="0">
                <a:solidFill>
                  <a:schemeClr val="tx1"/>
                </a:solidFill>
                <a:latin typeface="Arial Black" pitchFamily="34" charset="0"/>
              </a:rPr>
              <a:t> </a:t>
            </a:r>
            <a:r>
              <a:rPr lang="en-US" sz="2400" dirty="0" err="1" smtClean="0">
                <a:solidFill>
                  <a:schemeClr val="tx1"/>
                </a:solidFill>
                <a:latin typeface="Arial Black" pitchFamily="34" charset="0"/>
              </a:rPr>
              <a:t>daripada</a:t>
            </a:r>
            <a:r>
              <a:rPr lang="en-US" sz="2400" dirty="0" smtClean="0">
                <a:solidFill>
                  <a:schemeClr val="tx1"/>
                </a:solidFill>
                <a:latin typeface="Arial Black" pitchFamily="34" charset="0"/>
              </a:rPr>
              <a:t> Allah SWT</a:t>
            </a:r>
            <a:endParaRPr lang="en-US" sz="2400" dirty="0">
              <a:solidFill>
                <a:schemeClr val="tx1"/>
              </a:solidFill>
              <a:latin typeface="Arial Black" pitchFamily="34" charset="0"/>
            </a:endParaRPr>
          </a:p>
        </p:txBody>
      </p:sp>
    </p:spTree>
    <p:extLst>
      <p:ext uri="{BB962C8B-B14F-4D97-AF65-F5344CB8AC3E}">
        <p14:creationId xmlns:p14="http://schemas.microsoft.com/office/powerpoint/2010/main" val="950628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2860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021140"/>
            <a:ext cx="4114800" cy="461665"/>
          </a:xfrm>
          <a:prstGeom prst="rect">
            <a:avLst/>
          </a:prstGeom>
          <a:solidFill>
            <a:schemeClr val="bg1">
              <a:lumMod val="95000"/>
            </a:schemeClr>
          </a:solidFill>
        </p:spPr>
        <p:txBody>
          <a:bodyPr wrap="square">
            <a:spAutoFit/>
          </a:bodyPr>
          <a:lstStyle/>
          <a:p>
            <a:pPr algn="r" fontAlgn="auto">
              <a:spcBef>
                <a:spcPts val="0"/>
              </a:spcBef>
              <a:spcAft>
                <a:spcPts val="0"/>
              </a:spcAft>
              <a:defRPr/>
            </a:pPr>
            <a:r>
              <a:rPr lang="en-US" sz="2400" i="1" dirty="0" smtClean="0">
                <a:ln>
                  <a:solidFill>
                    <a:sysClr val="windowText" lastClr="000000"/>
                  </a:solidFill>
                </a:ln>
                <a:effectLst/>
                <a:latin typeface="Baskerville Old Face" pitchFamily="18" charset="0"/>
              </a:rPr>
              <a:t>Surah Al </a:t>
            </a:r>
            <a:r>
              <a:rPr lang="en-US" sz="2400" i="1" dirty="0" err="1" smtClean="0">
                <a:ln>
                  <a:solidFill>
                    <a:sysClr val="windowText" lastClr="000000"/>
                  </a:solidFill>
                </a:ln>
                <a:effectLst/>
                <a:latin typeface="Baskerville Old Face" pitchFamily="18" charset="0"/>
              </a:rPr>
              <a:t>Alaq</a:t>
            </a:r>
            <a:r>
              <a:rPr lang="en-US" sz="2400" i="1" dirty="0" smtClean="0">
                <a:ln>
                  <a:solidFill>
                    <a:sysClr val="windowText" lastClr="000000"/>
                  </a:solidFill>
                </a:ln>
                <a:effectLst/>
                <a:latin typeface="Baskerville Old Face" pitchFamily="18" charset="0"/>
              </a:rPr>
              <a:t>,  </a:t>
            </a:r>
            <a:r>
              <a:rPr lang="en-US" sz="2400" i="1" dirty="0" err="1" smtClean="0">
                <a:ln>
                  <a:solidFill>
                    <a:sysClr val="windowText" lastClr="000000"/>
                  </a:solidFill>
                </a:ln>
                <a:effectLst/>
                <a:latin typeface="Baskerville Old Face" pitchFamily="18" charset="0"/>
              </a:rPr>
              <a:t>Ayat</a:t>
            </a:r>
            <a:r>
              <a:rPr lang="en-US" sz="2400" i="1" dirty="0" smtClean="0">
                <a:ln>
                  <a:solidFill>
                    <a:sysClr val="windowText" lastClr="000000"/>
                  </a:solidFill>
                </a:ln>
                <a:effectLst/>
                <a:latin typeface="Baskerville Old Face" pitchFamily="18" charset="0"/>
              </a:rPr>
              <a:t> </a:t>
            </a:r>
            <a:r>
              <a:rPr lang="en-US" sz="2400" i="1" dirty="0" smtClean="0">
                <a:ln>
                  <a:solidFill>
                    <a:sysClr val="windowText" lastClr="000000"/>
                  </a:solidFill>
                </a:ln>
                <a:effectLst/>
                <a:latin typeface="Baskerville Old Face" pitchFamily="18" charset="0"/>
              </a:rPr>
              <a:t>1</a:t>
            </a:r>
            <a:endParaRPr lang="en-US" sz="2400" i="1" dirty="0">
              <a:ln>
                <a:solidFill>
                  <a:sysClr val="windowText" lastClr="000000"/>
                </a:solidFill>
              </a:ln>
              <a:effectLst/>
              <a:latin typeface="Baskerville Old Face" pitchFamily="18" charset="0"/>
            </a:endParaRPr>
          </a:p>
        </p:txBody>
      </p:sp>
      <p:sp>
        <p:nvSpPr>
          <p:cNvPr id="5" name="Rectangle 4"/>
          <p:cNvSpPr/>
          <p:nvPr/>
        </p:nvSpPr>
        <p:spPr>
          <a:xfrm>
            <a:off x="228600" y="4122003"/>
            <a:ext cx="8839200" cy="830997"/>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ms-MY" sz="2400" dirty="0" smtClean="0"/>
              <a:t>Bacalah </a:t>
            </a:r>
            <a:r>
              <a:rPr lang="ms-MY" sz="2400" dirty="0"/>
              <a:t>(wahai </a:t>
            </a:r>
            <a:r>
              <a:rPr lang="ms-MY" sz="2400" dirty="0" err="1"/>
              <a:t>Muhammad</a:t>
            </a:r>
            <a:r>
              <a:rPr lang="ms-MY" sz="2400" dirty="0"/>
              <a:t>) dengan nama </a:t>
            </a:r>
            <a:r>
              <a:rPr lang="ms-MY" sz="2400" dirty="0" err="1"/>
              <a:t>Tuhanmu</a:t>
            </a:r>
            <a:r>
              <a:rPr lang="ms-MY" sz="2400" dirty="0"/>
              <a:t> yang menciptakan (sekalian makhluk). </a:t>
            </a:r>
            <a:endParaRPr lang="en-MY" sz="2800" dirty="0"/>
          </a:p>
        </p:txBody>
      </p:sp>
      <p:sp>
        <p:nvSpPr>
          <p:cNvPr id="6" name="Rectangle 5"/>
          <p:cNvSpPr/>
          <p:nvPr/>
        </p:nvSpPr>
        <p:spPr>
          <a:xfrm>
            <a:off x="0" y="2354759"/>
            <a:ext cx="9144000" cy="769441"/>
          </a:xfrm>
          <a:prstGeom prst="rect">
            <a:avLst/>
          </a:prstGeom>
          <a:solidFill>
            <a:srgbClr val="990000">
              <a:alpha val="15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اقْرَأْ بِاسْمِ رَبِّكَ الَّذِي خَلَقَ</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7" name="Flowchart: Connector 6"/>
          <p:cNvSpPr/>
          <p:nvPr/>
        </p:nvSpPr>
        <p:spPr>
          <a:xfrm>
            <a:off x="228600" y="381000"/>
            <a:ext cx="609600" cy="638651"/>
          </a:xfrm>
          <a:prstGeom prst="flowChartConnector">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effectLst>
                  <a:outerShdw blurRad="38100" dist="38100" dir="2700000" algn="tl">
                    <a:srgbClr val="000000">
                      <a:alpha val="43137"/>
                    </a:srgbClr>
                  </a:outerShdw>
                </a:effectLst>
                <a:latin typeface="Arial" pitchFamily="34" charset="0"/>
                <a:cs typeface="Arial" pitchFamily="34" charset="0"/>
              </a:rPr>
              <a:t>1</a:t>
            </a:r>
            <a:endParaRPr lang="en-MY" sz="32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950628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1716</Words>
  <Application>Microsoft Office PowerPoint</Application>
  <PresentationFormat>On-screen Show (4:3)</PresentationFormat>
  <Paragraphs>179</Paragraphs>
  <Slides>40</Slides>
  <Notes>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3</cp:revision>
  <dcterms:created xsi:type="dcterms:W3CDTF">2018-04-01T08:09:10Z</dcterms:created>
  <dcterms:modified xsi:type="dcterms:W3CDTF">2018-04-05T06:59:38Z</dcterms:modified>
</cp:coreProperties>
</file>